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13390F-D453-4B31-9138-6102E3679060}"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39919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3390F-D453-4B31-9138-6102E3679060}"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1160272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3390F-D453-4B31-9138-6102E3679060}"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0FDF4FE-F38A-4B56-872B-F16A5F3188F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60755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C13390F-D453-4B31-9138-6102E3679060}"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1793796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C13390F-D453-4B31-9138-6102E3679060}"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0FDF4FE-F38A-4B56-872B-F16A5F3188F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6618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C13390F-D453-4B31-9138-6102E3679060}"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3468162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13390F-D453-4B31-9138-6102E3679060}"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3844890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13390F-D453-4B31-9138-6102E3679060}"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329728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13390F-D453-4B31-9138-6102E3679060}"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3049804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3390F-D453-4B31-9138-6102E3679060}"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4070596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13390F-D453-4B31-9138-6102E3679060}"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2616212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13390F-D453-4B31-9138-6102E3679060}" type="datetimeFigureOut">
              <a:rPr lang="en-US" smtClean="0"/>
              <a:t>5/3/2021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3504223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13390F-D453-4B31-9138-6102E3679060}" type="datetimeFigureOut">
              <a:rPr lang="en-US" smtClean="0"/>
              <a:t>5/3/2021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115922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13390F-D453-4B31-9138-6102E3679060}" type="datetimeFigureOut">
              <a:rPr lang="en-US" smtClean="0"/>
              <a:t>5/3/2021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965013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13390F-D453-4B31-9138-6102E3679060}"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2661439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13390F-D453-4B31-9138-6102E3679060}"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0FDF4FE-F38A-4B56-872B-F16A5F3188F9}" type="slidenum">
              <a:rPr lang="en-US" smtClean="0"/>
              <a:t>‹#›</a:t>
            </a:fld>
            <a:endParaRPr lang="en-US"/>
          </a:p>
        </p:txBody>
      </p:sp>
    </p:spTree>
    <p:extLst>
      <p:ext uri="{BB962C8B-B14F-4D97-AF65-F5344CB8AC3E}">
        <p14:creationId xmlns:p14="http://schemas.microsoft.com/office/powerpoint/2010/main" val="1919833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C13390F-D453-4B31-9138-6102E3679060}" type="datetimeFigureOut">
              <a:rPr lang="en-US" smtClean="0"/>
              <a:t>5/3/2021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0FDF4FE-F38A-4B56-872B-F16A5F3188F9}" type="slidenum">
              <a:rPr lang="en-US" smtClean="0"/>
              <a:t>‹#›</a:t>
            </a:fld>
            <a:endParaRPr lang="en-US"/>
          </a:p>
        </p:txBody>
      </p:sp>
    </p:spTree>
    <p:extLst>
      <p:ext uri="{BB962C8B-B14F-4D97-AF65-F5344CB8AC3E}">
        <p14:creationId xmlns:p14="http://schemas.microsoft.com/office/powerpoint/2010/main" val="24491133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laalmanac.com/cities/ci93.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F149-3F6B-4DA6-9F33-EA9D4E02DD76}"/>
              </a:ext>
            </a:extLst>
          </p:cNvPr>
          <p:cNvSpPr>
            <a:spLocks noGrp="1"/>
          </p:cNvSpPr>
          <p:nvPr>
            <p:ph type="ctrTitle"/>
          </p:nvPr>
        </p:nvSpPr>
        <p:spPr>
          <a:xfrm>
            <a:off x="2589213" y="2145484"/>
            <a:ext cx="8915399" cy="2262781"/>
          </a:xfrm>
        </p:spPr>
        <p:txBody>
          <a:bodyPr>
            <a:normAutofit fontScale="90000"/>
          </a:bodyPr>
          <a:lstStyle/>
          <a:p>
            <a:pPr algn="r"/>
            <a:r>
              <a:rPr lang="en-US" dirty="0"/>
              <a:t>Similarity between San Francisco and Los Angeles</a:t>
            </a:r>
            <a:br>
              <a:rPr lang="en-US" dirty="0"/>
            </a:br>
            <a:r>
              <a:rPr lang="en-US" dirty="0"/>
              <a:t>- </a:t>
            </a:r>
            <a:r>
              <a:rPr lang="en-US" sz="3100" dirty="0"/>
              <a:t>The battle of neighborhoods</a:t>
            </a:r>
            <a:endParaRPr lang="en-US" dirty="0"/>
          </a:p>
        </p:txBody>
      </p:sp>
      <p:sp>
        <p:nvSpPr>
          <p:cNvPr id="3" name="Subtitle 2">
            <a:extLst>
              <a:ext uri="{FF2B5EF4-FFF2-40B4-BE49-F238E27FC236}">
                <a16:creationId xmlns:a16="http://schemas.microsoft.com/office/drawing/2014/main" id="{694F4C09-CBD9-4D34-A4B2-7E50DD13D069}"/>
              </a:ext>
            </a:extLst>
          </p:cNvPr>
          <p:cNvSpPr>
            <a:spLocks noGrp="1"/>
          </p:cNvSpPr>
          <p:nvPr>
            <p:ph type="subTitle" idx="1"/>
          </p:nvPr>
        </p:nvSpPr>
        <p:spPr/>
        <p:txBody>
          <a:bodyPr/>
          <a:lstStyle/>
          <a:p>
            <a:pPr algn="r"/>
            <a:r>
              <a:rPr lang="en-US" dirty="0"/>
              <a:t>Yujin Cho</a:t>
            </a:r>
          </a:p>
          <a:p>
            <a:pPr algn="r"/>
            <a:r>
              <a:rPr lang="en-US" dirty="0"/>
              <a:t>May 3</a:t>
            </a:r>
            <a:r>
              <a:rPr lang="en-US" baseline="30000" dirty="0"/>
              <a:t>rd</a:t>
            </a:r>
            <a:r>
              <a:rPr lang="en-US" dirty="0"/>
              <a:t>, 2021</a:t>
            </a:r>
          </a:p>
        </p:txBody>
      </p:sp>
    </p:spTree>
    <p:extLst>
      <p:ext uri="{BB962C8B-B14F-4D97-AF65-F5344CB8AC3E}">
        <p14:creationId xmlns:p14="http://schemas.microsoft.com/office/powerpoint/2010/main" val="343781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C8C7-4EB9-45AE-A969-143A8DE48FA1}"/>
              </a:ext>
            </a:extLst>
          </p:cNvPr>
          <p:cNvSpPr>
            <a:spLocks noGrp="1"/>
          </p:cNvSpPr>
          <p:nvPr>
            <p:ph type="title"/>
          </p:nvPr>
        </p:nvSpPr>
        <p:spPr/>
        <p:txBody>
          <a:bodyPr/>
          <a:lstStyle/>
          <a:p>
            <a:r>
              <a:rPr lang="en-US" dirty="0"/>
              <a:t>Now, let’s repeat the same analysis for Los Angeles. </a:t>
            </a:r>
          </a:p>
        </p:txBody>
      </p:sp>
      <p:sp>
        <p:nvSpPr>
          <p:cNvPr id="3" name="Content Placeholder 2">
            <a:extLst>
              <a:ext uri="{FF2B5EF4-FFF2-40B4-BE49-F238E27FC236}">
                <a16:creationId xmlns:a16="http://schemas.microsoft.com/office/drawing/2014/main" id="{87694DFE-C497-4F52-8356-10A1D46BF94A}"/>
              </a:ext>
            </a:extLst>
          </p:cNvPr>
          <p:cNvSpPr>
            <a:spLocks noGrp="1"/>
          </p:cNvSpPr>
          <p:nvPr>
            <p:ph idx="1"/>
          </p:nvPr>
        </p:nvSpPr>
        <p:spPr>
          <a:xfrm>
            <a:off x="2589212" y="5475682"/>
            <a:ext cx="8915400" cy="693270"/>
          </a:xfrm>
        </p:spPr>
        <p:txBody>
          <a:bodyPr/>
          <a:lstStyle/>
          <a:p>
            <a:r>
              <a:rPr lang="en-US" dirty="0"/>
              <a:t>There are 584 restaurants in the city of Los Angeles. </a:t>
            </a:r>
          </a:p>
        </p:txBody>
      </p:sp>
      <p:sp>
        <p:nvSpPr>
          <p:cNvPr id="4" name="TextBox 3">
            <a:extLst>
              <a:ext uri="{FF2B5EF4-FFF2-40B4-BE49-F238E27FC236}">
                <a16:creationId xmlns:a16="http://schemas.microsoft.com/office/drawing/2014/main" id="{20A51984-F45C-4336-8858-F26E13CB83AF}"/>
              </a:ext>
            </a:extLst>
          </p:cNvPr>
          <p:cNvSpPr txBox="1"/>
          <p:nvPr/>
        </p:nvSpPr>
        <p:spPr>
          <a:xfrm>
            <a:off x="2265028" y="243281"/>
            <a:ext cx="3358612" cy="369332"/>
          </a:xfrm>
          <a:prstGeom prst="rect">
            <a:avLst/>
          </a:prstGeom>
          <a:noFill/>
        </p:spPr>
        <p:txBody>
          <a:bodyPr wrap="none" rtlCol="0">
            <a:spAutoFit/>
          </a:bodyPr>
          <a:lstStyle/>
          <a:p>
            <a:r>
              <a:rPr lang="en-US" dirty="0"/>
              <a:t>II. Data Analysis; Los Angeles</a:t>
            </a:r>
          </a:p>
        </p:txBody>
      </p:sp>
      <p:pic>
        <p:nvPicPr>
          <p:cNvPr id="5" name="Picture 4">
            <a:extLst>
              <a:ext uri="{FF2B5EF4-FFF2-40B4-BE49-F238E27FC236}">
                <a16:creationId xmlns:a16="http://schemas.microsoft.com/office/drawing/2014/main" id="{5982FD92-3CDA-478B-9211-996E7B8B3C20}"/>
              </a:ext>
            </a:extLst>
          </p:cNvPr>
          <p:cNvPicPr/>
          <p:nvPr/>
        </p:nvPicPr>
        <p:blipFill>
          <a:blip r:embed="rId2"/>
          <a:stretch>
            <a:fillRect/>
          </a:stretch>
        </p:blipFill>
        <p:spPr>
          <a:xfrm>
            <a:off x="850784" y="1804408"/>
            <a:ext cx="5943600" cy="3534410"/>
          </a:xfrm>
          <a:prstGeom prst="rect">
            <a:avLst/>
          </a:prstGeom>
        </p:spPr>
      </p:pic>
      <p:pic>
        <p:nvPicPr>
          <p:cNvPr id="7" name="Picture 6">
            <a:extLst>
              <a:ext uri="{FF2B5EF4-FFF2-40B4-BE49-F238E27FC236}">
                <a16:creationId xmlns:a16="http://schemas.microsoft.com/office/drawing/2014/main" id="{50FDD343-477C-487A-9EDC-D9250252F2AA}"/>
              </a:ext>
            </a:extLst>
          </p:cNvPr>
          <p:cNvPicPr/>
          <p:nvPr/>
        </p:nvPicPr>
        <p:blipFill>
          <a:blip r:embed="rId3"/>
          <a:stretch>
            <a:fillRect/>
          </a:stretch>
        </p:blipFill>
        <p:spPr>
          <a:xfrm>
            <a:off x="7142526" y="2041864"/>
            <a:ext cx="4139591" cy="2496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9B5B019C-E17F-4455-81BE-A08B0C993752}"/>
              </a:ext>
            </a:extLst>
          </p:cNvPr>
          <p:cNvSpPr/>
          <p:nvPr/>
        </p:nvSpPr>
        <p:spPr>
          <a:xfrm>
            <a:off x="2994870" y="3045204"/>
            <a:ext cx="486561" cy="4697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528E628-6ACE-4460-A693-88CE4C9E0DE5}"/>
              </a:ext>
            </a:extLst>
          </p:cNvPr>
          <p:cNvCxnSpPr/>
          <p:nvPr/>
        </p:nvCxnSpPr>
        <p:spPr>
          <a:xfrm flipV="1">
            <a:off x="3481431" y="2810312"/>
            <a:ext cx="3661095" cy="23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29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9177-E33F-4AAD-B507-401F7BCD13FC}"/>
              </a:ext>
            </a:extLst>
          </p:cNvPr>
          <p:cNvSpPr>
            <a:spLocks noGrp="1"/>
          </p:cNvSpPr>
          <p:nvPr>
            <p:ph type="title"/>
          </p:nvPr>
        </p:nvSpPr>
        <p:spPr/>
        <p:txBody>
          <a:bodyPr>
            <a:normAutofit fontScale="90000"/>
          </a:bodyPr>
          <a:lstStyle/>
          <a:p>
            <a:r>
              <a:rPr lang="en-US" dirty="0"/>
              <a:t>After data cleaning, K-means clustering was used to find the similar neighborhoods.</a:t>
            </a:r>
          </a:p>
        </p:txBody>
      </p:sp>
      <p:sp>
        <p:nvSpPr>
          <p:cNvPr id="3" name="Content Placeholder 2">
            <a:extLst>
              <a:ext uri="{FF2B5EF4-FFF2-40B4-BE49-F238E27FC236}">
                <a16:creationId xmlns:a16="http://schemas.microsoft.com/office/drawing/2014/main" id="{49318582-7362-4E7C-802B-59DEE2E13841}"/>
              </a:ext>
            </a:extLst>
          </p:cNvPr>
          <p:cNvSpPr>
            <a:spLocks noGrp="1"/>
          </p:cNvSpPr>
          <p:nvPr>
            <p:ph idx="1"/>
          </p:nvPr>
        </p:nvSpPr>
        <p:spPr>
          <a:xfrm>
            <a:off x="2480155" y="1831596"/>
            <a:ext cx="8915400" cy="3777622"/>
          </a:xfrm>
        </p:spPr>
        <p:txBody>
          <a:bodyPr/>
          <a:lstStyle/>
          <a:p>
            <a:r>
              <a:rPr lang="en-US" dirty="0"/>
              <a:t>I assigned the new label ‘Region’, as in the previous slides and count the number of the restaurants of each region.</a:t>
            </a:r>
          </a:p>
          <a:p>
            <a:endParaRPr lang="en-US" dirty="0"/>
          </a:p>
          <a:p>
            <a:endParaRPr lang="en-US" dirty="0"/>
          </a:p>
          <a:p>
            <a:endParaRPr lang="en-US" dirty="0"/>
          </a:p>
          <a:p>
            <a:endParaRPr lang="en-US" dirty="0"/>
          </a:p>
          <a:p>
            <a:r>
              <a:rPr lang="en-US" dirty="0"/>
              <a:t>K-means clustering</a:t>
            </a:r>
          </a:p>
          <a:p>
            <a:pPr lvl="1"/>
            <a:r>
              <a:rPr lang="en-US" dirty="0"/>
              <a:t>Number of clusters: 5</a:t>
            </a:r>
          </a:p>
        </p:txBody>
      </p:sp>
      <p:sp>
        <p:nvSpPr>
          <p:cNvPr id="4" name="TextBox 3">
            <a:extLst>
              <a:ext uri="{FF2B5EF4-FFF2-40B4-BE49-F238E27FC236}">
                <a16:creationId xmlns:a16="http://schemas.microsoft.com/office/drawing/2014/main" id="{1E668430-2C0F-4670-8519-BC753220D1A3}"/>
              </a:ext>
            </a:extLst>
          </p:cNvPr>
          <p:cNvSpPr txBox="1"/>
          <p:nvPr/>
        </p:nvSpPr>
        <p:spPr>
          <a:xfrm>
            <a:off x="2265028" y="243281"/>
            <a:ext cx="3358612" cy="369332"/>
          </a:xfrm>
          <a:prstGeom prst="rect">
            <a:avLst/>
          </a:prstGeom>
          <a:noFill/>
        </p:spPr>
        <p:txBody>
          <a:bodyPr wrap="none" rtlCol="0">
            <a:spAutoFit/>
          </a:bodyPr>
          <a:lstStyle/>
          <a:p>
            <a:r>
              <a:rPr lang="en-US" dirty="0"/>
              <a:t>II. Data Analysis; Los Angeles</a:t>
            </a:r>
          </a:p>
        </p:txBody>
      </p:sp>
      <p:pic>
        <p:nvPicPr>
          <p:cNvPr id="5" name="Picture 4">
            <a:extLst>
              <a:ext uri="{FF2B5EF4-FFF2-40B4-BE49-F238E27FC236}">
                <a16:creationId xmlns:a16="http://schemas.microsoft.com/office/drawing/2014/main" id="{58EB5B60-06D7-481B-90CB-D8E494F3D88F}"/>
              </a:ext>
            </a:extLst>
          </p:cNvPr>
          <p:cNvPicPr/>
          <p:nvPr/>
        </p:nvPicPr>
        <p:blipFill>
          <a:blip r:embed="rId2"/>
          <a:stretch>
            <a:fillRect/>
          </a:stretch>
        </p:blipFill>
        <p:spPr>
          <a:xfrm>
            <a:off x="2480155" y="2514514"/>
            <a:ext cx="8700243" cy="1554146"/>
          </a:xfrm>
          <a:prstGeom prst="rect">
            <a:avLst/>
          </a:prstGeom>
        </p:spPr>
      </p:pic>
      <p:pic>
        <p:nvPicPr>
          <p:cNvPr id="6" name="Picture 5">
            <a:extLst>
              <a:ext uri="{FF2B5EF4-FFF2-40B4-BE49-F238E27FC236}">
                <a16:creationId xmlns:a16="http://schemas.microsoft.com/office/drawing/2014/main" id="{4AA6D138-1EF1-4003-BCDD-0F54433ADD3F}"/>
              </a:ext>
            </a:extLst>
          </p:cNvPr>
          <p:cNvPicPr/>
          <p:nvPr/>
        </p:nvPicPr>
        <p:blipFill rotWithShape="1">
          <a:blip r:embed="rId3"/>
          <a:srcRect b="46983"/>
          <a:stretch/>
        </p:blipFill>
        <p:spPr>
          <a:xfrm>
            <a:off x="2480154" y="4998326"/>
            <a:ext cx="8700243" cy="1616393"/>
          </a:xfrm>
          <a:prstGeom prst="rect">
            <a:avLst/>
          </a:prstGeom>
        </p:spPr>
      </p:pic>
      <p:sp>
        <p:nvSpPr>
          <p:cNvPr id="7" name="Rectangle 6">
            <a:extLst>
              <a:ext uri="{FF2B5EF4-FFF2-40B4-BE49-F238E27FC236}">
                <a16:creationId xmlns:a16="http://schemas.microsoft.com/office/drawing/2014/main" id="{244F1A75-3240-4BB8-BD58-745A56A5F581}"/>
              </a:ext>
            </a:extLst>
          </p:cNvPr>
          <p:cNvSpPr/>
          <p:nvPr/>
        </p:nvSpPr>
        <p:spPr>
          <a:xfrm>
            <a:off x="3733101" y="4983061"/>
            <a:ext cx="562062" cy="163165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DAF488-669C-4558-A111-C7B0761F7342}"/>
              </a:ext>
            </a:extLst>
          </p:cNvPr>
          <p:cNvSpPr txBox="1"/>
          <p:nvPr/>
        </p:nvSpPr>
        <p:spPr>
          <a:xfrm>
            <a:off x="4080005" y="6515230"/>
            <a:ext cx="1321196" cy="369332"/>
          </a:xfrm>
          <a:prstGeom prst="rect">
            <a:avLst/>
          </a:prstGeom>
          <a:noFill/>
        </p:spPr>
        <p:txBody>
          <a:bodyPr wrap="none" rtlCol="0">
            <a:spAutoFit/>
          </a:bodyPr>
          <a:lstStyle/>
          <a:p>
            <a:r>
              <a:rPr lang="en-US" dirty="0"/>
              <a:t>New label</a:t>
            </a:r>
          </a:p>
        </p:txBody>
      </p:sp>
    </p:spTree>
    <p:extLst>
      <p:ext uri="{BB962C8B-B14F-4D97-AF65-F5344CB8AC3E}">
        <p14:creationId xmlns:p14="http://schemas.microsoft.com/office/powerpoint/2010/main" val="430035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FAA9-B118-4511-900E-85E8C5C6292B}"/>
              </a:ext>
            </a:extLst>
          </p:cNvPr>
          <p:cNvSpPr>
            <a:spLocks noGrp="1"/>
          </p:cNvSpPr>
          <p:nvPr>
            <p:ph type="title"/>
          </p:nvPr>
        </p:nvSpPr>
        <p:spPr>
          <a:xfrm>
            <a:off x="2592925" y="624110"/>
            <a:ext cx="8911687" cy="651017"/>
          </a:xfrm>
        </p:spPr>
        <p:txBody>
          <a:bodyPr>
            <a:normAutofit/>
          </a:bodyPr>
          <a:lstStyle/>
          <a:p>
            <a:r>
              <a:rPr lang="en-US" dirty="0"/>
              <a:t>Let’s take a closer look at each cluster.</a:t>
            </a:r>
          </a:p>
        </p:txBody>
      </p:sp>
      <p:sp>
        <p:nvSpPr>
          <p:cNvPr id="3" name="Content Placeholder 2">
            <a:extLst>
              <a:ext uri="{FF2B5EF4-FFF2-40B4-BE49-F238E27FC236}">
                <a16:creationId xmlns:a16="http://schemas.microsoft.com/office/drawing/2014/main" id="{C900D92F-9727-4495-982A-DCBB7A618D1B}"/>
              </a:ext>
            </a:extLst>
          </p:cNvPr>
          <p:cNvSpPr>
            <a:spLocks noGrp="1"/>
          </p:cNvSpPr>
          <p:nvPr>
            <p:ph idx="1"/>
          </p:nvPr>
        </p:nvSpPr>
        <p:spPr>
          <a:xfrm>
            <a:off x="2689880" y="5328408"/>
            <a:ext cx="8915400" cy="1383964"/>
          </a:xfrm>
        </p:spPr>
        <p:txBody>
          <a:bodyPr/>
          <a:lstStyle/>
          <a:p>
            <a:r>
              <a:rPr lang="en-US" dirty="0"/>
              <a:t>Cluster 0: Restaurants in the ‘Others’ category are the most popular. The second popular food is Latin American foods.</a:t>
            </a:r>
          </a:p>
          <a:p>
            <a:r>
              <a:rPr lang="en-US" dirty="0"/>
              <a:t>Cluster 1: East and South Asian foods are popular. </a:t>
            </a:r>
          </a:p>
        </p:txBody>
      </p:sp>
      <p:sp>
        <p:nvSpPr>
          <p:cNvPr id="4" name="TextBox 3">
            <a:extLst>
              <a:ext uri="{FF2B5EF4-FFF2-40B4-BE49-F238E27FC236}">
                <a16:creationId xmlns:a16="http://schemas.microsoft.com/office/drawing/2014/main" id="{B6D8F416-E437-4641-B993-D7FF81A134C8}"/>
              </a:ext>
            </a:extLst>
          </p:cNvPr>
          <p:cNvSpPr txBox="1"/>
          <p:nvPr/>
        </p:nvSpPr>
        <p:spPr>
          <a:xfrm>
            <a:off x="2265028" y="243281"/>
            <a:ext cx="3358612" cy="369332"/>
          </a:xfrm>
          <a:prstGeom prst="rect">
            <a:avLst/>
          </a:prstGeom>
          <a:noFill/>
        </p:spPr>
        <p:txBody>
          <a:bodyPr wrap="none" rtlCol="0">
            <a:spAutoFit/>
          </a:bodyPr>
          <a:lstStyle/>
          <a:p>
            <a:r>
              <a:rPr lang="en-US" dirty="0"/>
              <a:t>II. Data Analysis; Los Angeles</a:t>
            </a:r>
          </a:p>
        </p:txBody>
      </p:sp>
      <p:pic>
        <p:nvPicPr>
          <p:cNvPr id="5" name="Picture 4">
            <a:extLst>
              <a:ext uri="{FF2B5EF4-FFF2-40B4-BE49-F238E27FC236}">
                <a16:creationId xmlns:a16="http://schemas.microsoft.com/office/drawing/2014/main" id="{4EC7A400-4EF8-4452-AF55-2503397DAA5E}"/>
              </a:ext>
            </a:extLst>
          </p:cNvPr>
          <p:cNvPicPr/>
          <p:nvPr/>
        </p:nvPicPr>
        <p:blipFill>
          <a:blip r:embed="rId2"/>
          <a:stretch>
            <a:fillRect/>
          </a:stretch>
        </p:blipFill>
        <p:spPr>
          <a:xfrm>
            <a:off x="506843" y="1529592"/>
            <a:ext cx="6870451" cy="3612859"/>
          </a:xfrm>
          <a:prstGeom prst="rect">
            <a:avLst/>
          </a:prstGeom>
        </p:spPr>
      </p:pic>
      <p:pic>
        <p:nvPicPr>
          <p:cNvPr id="6" name="Picture 5">
            <a:extLst>
              <a:ext uri="{FF2B5EF4-FFF2-40B4-BE49-F238E27FC236}">
                <a16:creationId xmlns:a16="http://schemas.microsoft.com/office/drawing/2014/main" id="{B3B1F58D-494A-434E-9607-C4B6927EDC3C}"/>
              </a:ext>
            </a:extLst>
          </p:cNvPr>
          <p:cNvPicPr/>
          <p:nvPr/>
        </p:nvPicPr>
        <p:blipFill>
          <a:blip r:embed="rId3"/>
          <a:stretch>
            <a:fillRect/>
          </a:stretch>
        </p:blipFill>
        <p:spPr>
          <a:xfrm>
            <a:off x="7534799" y="1596704"/>
            <a:ext cx="4657201" cy="3612859"/>
          </a:xfrm>
          <a:prstGeom prst="rect">
            <a:avLst/>
          </a:prstGeom>
        </p:spPr>
      </p:pic>
      <p:sp>
        <p:nvSpPr>
          <p:cNvPr id="7" name="TextBox 6">
            <a:extLst>
              <a:ext uri="{FF2B5EF4-FFF2-40B4-BE49-F238E27FC236}">
                <a16:creationId xmlns:a16="http://schemas.microsoft.com/office/drawing/2014/main" id="{49093A2C-9D7D-4C92-828F-817BC18DC783}"/>
              </a:ext>
            </a:extLst>
          </p:cNvPr>
          <p:cNvSpPr txBox="1"/>
          <p:nvPr/>
        </p:nvSpPr>
        <p:spPr>
          <a:xfrm>
            <a:off x="506843" y="1179136"/>
            <a:ext cx="1140056" cy="369332"/>
          </a:xfrm>
          <a:prstGeom prst="rect">
            <a:avLst/>
          </a:prstGeom>
          <a:noFill/>
        </p:spPr>
        <p:txBody>
          <a:bodyPr wrap="none" rtlCol="0">
            <a:spAutoFit/>
          </a:bodyPr>
          <a:lstStyle/>
          <a:p>
            <a:r>
              <a:rPr lang="en-US" dirty="0"/>
              <a:t>Cluster 0</a:t>
            </a:r>
          </a:p>
        </p:txBody>
      </p:sp>
      <p:sp>
        <p:nvSpPr>
          <p:cNvPr id="8" name="TextBox 7">
            <a:extLst>
              <a:ext uri="{FF2B5EF4-FFF2-40B4-BE49-F238E27FC236}">
                <a16:creationId xmlns:a16="http://schemas.microsoft.com/office/drawing/2014/main" id="{EC029403-9722-4ED0-A47F-994D93DB5F5B}"/>
              </a:ext>
            </a:extLst>
          </p:cNvPr>
          <p:cNvSpPr txBox="1"/>
          <p:nvPr/>
        </p:nvSpPr>
        <p:spPr>
          <a:xfrm>
            <a:off x="7445937" y="1227372"/>
            <a:ext cx="1140056" cy="369332"/>
          </a:xfrm>
          <a:prstGeom prst="rect">
            <a:avLst/>
          </a:prstGeom>
          <a:noFill/>
        </p:spPr>
        <p:txBody>
          <a:bodyPr wrap="none" rtlCol="0">
            <a:spAutoFit/>
          </a:bodyPr>
          <a:lstStyle/>
          <a:p>
            <a:r>
              <a:rPr lang="en-US" dirty="0"/>
              <a:t>Cluster 1</a:t>
            </a:r>
          </a:p>
        </p:txBody>
      </p:sp>
    </p:spTree>
    <p:extLst>
      <p:ext uri="{BB962C8B-B14F-4D97-AF65-F5344CB8AC3E}">
        <p14:creationId xmlns:p14="http://schemas.microsoft.com/office/powerpoint/2010/main" val="1608750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52DE-C518-46A5-9777-B852CE843156}"/>
              </a:ext>
            </a:extLst>
          </p:cNvPr>
          <p:cNvSpPr>
            <a:spLocks noGrp="1"/>
          </p:cNvSpPr>
          <p:nvPr>
            <p:ph type="title"/>
          </p:nvPr>
        </p:nvSpPr>
        <p:spPr>
          <a:xfrm>
            <a:off x="2592925" y="624110"/>
            <a:ext cx="8911687" cy="776851"/>
          </a:xfrm>
        </p:spPr>
        <p:txBody>
          <a:bodyPr>
            <a:normAutofit/>
          </a:bodyPr>
          <a:lstStyle/>
          <a:p>
            <a:r>
              <a:rPr lang="en-US" dirty="0"/>
              <a:t>Let’s take a closer look at each cluster.</a:t>
            </a:r>
          </a:p>
        </p:txBody>
      </p:sp>
      <p:sp>
        <p:nvSpPr>
          <p:cNvPr id="3" name="Content Placeholder 2">
            <a:extLst>
              <a:ext uri="{FF2B5EF4-FFF2-40B4-BE49-F238E27FC236}">
                <a16:creationId xmlns:a16="http://schemas.microsoft.com/office/drawing/2014/main" id="{D1528708-F2C0-4F14-ACEE-1F65417DB19D}"/>
              </a:ext>
            </a:extLst>
          </p:cNvPr>
          <p:cNvSpPr>
            <a:spLocks noGrp="1"/>
          </p:cNvSpPr>
          <p:nvPr>
            <p:ph idx="1"/>
          </p:nvPr>
        </p:nvSpPr>
        <p:spPr>
          <a:xfrm>
            <a:off x="2589212" y="4601515"/>
            <a:ext cx="8915400" cy="1925119"/>
          </a:xfrm>
        </p:spPr>
        <p:txBody>
          <a:bodyPr/>
          <a:lstStyle/>
          <a:p>
            <a:r>
              <a:rPr lang="en-US" dirty="0"/>
              <a:t>Cluster 2: East Asian food category is highly dominant </a:t>
            </a:r>
          </a:p>
          <a:p>
            <a:r>
              <a:rPr lang="en-US" dirty="0"/>
              <a:t>Cluster 3 and 4: Latin American foods are the most popular ones. The second popular category is the ‘others’ in Cluster 3 and East Asians in Cluster 4.</a:t>
            </a:r>
          </a:p>
        </p:txBody>
      </p:sp>
      <p:sp>
        <p:nvSpPr>
          <p:cNvPr id="4" name="TextBox 3">
            <a:extLst>
              <a:ext uri="{FF2B5EF4-FFF2-40B4-BE49-F238E27FC236}">
                <a16:creationId xmlns:a16="http://schemas.microsoft.com/office/drawing/2014/main" id="{F9771B0A-ED42-43CD-8079-5F44A2A402FD}"/>
              </a:ext>
            </a:extLst>
          </p:cNvPr>
          <p:cNvSpPr txBox="1"/>
          <p:nvPr/>
        </p:nvSpPr>
        <p:spPr>
          <a:xfrm>
            <a:off x="2265028" y="243281"/>
            <a:ext cx="3358612" cy="369332"/>
          </a:xfrm>
          <a:prstGeom prst="rect">
            <a:avLst/>
          </a:prstGeom>
          <a:noFill/>
        </p:spPr>
        <p:txBody>
          <a:bodyPr wrap="none" rtlCol="0">
            <a:spAutoFit/>
          </a:bodyPr>
          <a:lstStyle/>
          <a:p>
            <a:r>
              <a:rPr lang="en-US" dirty="0"/>
              <a:t>II. Data Analysis; Los Angeles</a:t>
            </a:r>
          </a:p>
        </p:txBody>
      </p:sp>
      <p:pic>
        <p:nvPicPr>
          <p:cNvPr id="5" name="Picture 4">
            <a:extLst>
              <a:ext uri="{FF2B5EF4-FFF2-40B4-BE49-F238E27FC236}">
                <a16:creationId xmlns:a16="http://schemas.microsoft.com/office/drawing/2014/main" id="{9C230996-BF4D-4760-B1FF-27FF3E7C509A}"/>
              </a:ext>
            </a:extLst>
          </p:cNvPr>
          <p:cNvPicPr/>
          <p:nvPr/>
        </p:nvPicPr>
        <p:blipFill>
          <a:blip r:embed="rId2"/>
          <a:stretch>
            <a:fillRect/>
          </a:stretch>
        </p:blipFill>
        <p:spPr>
          <a:xfrm>
            <a:off x="414638" y="1621383"/>
            <a:ext cx="3700780" cy="2759710"/>
          </a:xfrm>
          <a:prstGeom prst="rect">
            <a:avLst/>
          </a:prstGeom>
        </p:spPr>
      </p:pic>
      <p:pic>
        <p:nvPicPr>
          <p:cNvPr id="6" name="Picture 5">
            <a:extLst>
              <a:ext uri="{FF2B5EF4-FFF2-40B4-BE49-F238E27FC236}">
                <a16:creationId xmlns:a16="http://schemas.microsoft.com/office/drawing/2014/main" id="{891E3DD9-BF38-41D6-BD5B-716DD57F562E}"/>
              </a:ext>
            </a:extLst>
          </p:cNvPr>
          <p:cNvPicPr/>
          <p:nvPr/>
        </p:nvPicPr>
        <p:blipFill>
          <a:blip r:embed="rId3"/>
          <a:stretch>
            <a:fillRect/>
          </a:stretch>
        </p:blipFill>
        <p:spPr>
          <a:xfrm>
            <a:off x="4338790" y="1597572"/>
            <a:ext cx="3855720" cy="2870200"/>
          </a:xfrm>
          <a:prstGeom prst="rect">
            <a:avLst/>
          </a:prstGeom>
        </p:spPr>
      </p:pic>
      <p:pic>
        <p:nvPicPr>
          <p:cNvPr id="7" name="Picture 6">
            <a:extLst>
              <a:ext uri="{FF2B5EF4-FFF2-40B4-BE49-F238E27FC236}">
                <a16:creationId xmlns:a16="http://schemas.microsoft.com/office/drawing/2014/main" id="{0C96BA01-FAB6-4CEA-A526-945E446FCA81}"/>
              </a:ext>
            </a:extLst>
          </p:cNvPr>
          <p:cNvPicPr/>
          <p:nvPr/>
        </p:nvPicPr>
        <p:blipFill>
          <a:blip r:embed="rId4"/>
          <a:stretch>
            <a:fillRect/>
          </a:stretch>
        </p:blipFill>
        <p:spPr>
          <a:xfrm>
            <a:off x="8195222" y="1621383"/>
            <a:ext cx="3821430" cy="2703195"/>
          </a:xfrm>
          <a:prstGeom prst="rect">
            <a:avLst/>
          </a:prstGeom>
        </p:spPr>
      </p:pic>
      <p:sp>
        <p:nvSpPr>
          <p:cNvPr id="8" name="TextBox 7">
            <a:extLst>
              <a:ext uri="{FF2B5EF4-FFF2-40B4-BE49-F238E27FC236}">
                <a16:creationId xmlns:a16="http://schemas.microsoft.com/office/drawing/2014/main" id="{3C988E6D-5083-4BF0-986F-2E00D0B3A7E5}"/>
              </a:ext>
            </a:extLst>
          </p:cNvPr>
          <p:cNvSpPr txBox="1"/>
          <p:nvPr/>
        </p:nvSpPr>
        <p:spPr>
          <a:xfrm>
            <a:off x="506843" y="1190076"/>
            <a:ext cx="1140056" cy="369332"/>
          </a:xfrm>
          <a:prstGeom prst="rect">
            <a:avLst/>
          </a:prstGeom>
          <a:noFill/>
        </p:spPr>
        <p:txBody>
          <a:bodyPr wrap="none" rtlCol="0">
            <a:spAutoFit/>
          </a:bodyPr>
          <a:lstStyle/>
          <a:p>
            <a:r>
              <a:rPr lang="en-US" dirty="0"/>
              <a:t>Cluster 2</a:t>
            </a:r>
          </a:p>
        </p:txBody>
      </p:sp>
      <p:sp>
        <p:nvSpPr>
          <p:cNvPr id="9" name="TextBox 8">
            <a:extLst>
              <a:ext uri="{FF2B5EF4-FFF2-40B4-BE49-F238E27FC236}">
                <a16:creationId xmlns:a16="http://schemas.microsoft.com/office/drawing/2014/main" id="{EA417981-72E9-4397-8F52-144ABC62549A}"/>
              </a:ext>
            </a:extLst>
          </p:cNvPr>
          <p:cNvSpPr txBox="1"/>
          <p:nvPr/>
        </p:nvSpPr>
        <p:spPr>
          <a:xfrm>
            <a:off x="4336189" y="1190076"/>
            <a:ext cx="1140056" cy="369332"/>
          </a:xfrm>
          <a:prstGeom prst="rect">
            <a:avLst/>
          </a:prstGeom>
          <a:noFill/>
        </p:spPr>
        <p:txBody>
          <a:bodyPr wrap="none" rtlCol="0">
            <a:spAutoFit/>
          </a:bodyPr>
          <a:lstStyle/>
          <a:p>
            <a:r>
              <a:rPr lang="en-US" dirty="0"/>
              <a:t>Cluster 3</a:t>
            </a:r>
          </a:p>
        </p:txBody>
      </p:sp>
      <p:sp>
        <p:nvSpPr>
          <p:cNvPr id="10" name="TextBox 9">
            <a:extLst>
              <a:ext uri="{FF2B5EF4-FFF2-40B4-BE49-F238E27FC236}">
                <a16:creationId xmlns:a16="http://schemas.microsoft.com/office/drawing/2014/main" id="{C75D9750-D106-4BF4-B8FB-15E43AFB90A1}"/>
              </a:ext>
            </a:extLst>
          </p:cNvPr>
          <p:cNvSpPr txBox="1"/>
          <p:nvPr/>
        </p:nvSpPr>
        <p:spPr>
          <a:xfrm>
            <a:off x="8310003" y="1190076"/>
            <a:ext cx="1140056" cy="369332"/>
          </a:xfrm>
          <a:prstGeom prst="rect">
            <a:avLst/>
          </a:prstGeom>
          <a:noFill/>
        </p:spPr>
        <p:txBody>
          <a:bodyPr wrap="none" rtlCol="0">
            <a:spAutoFit/>
          </a:bodyPr>
          <a:lstStyle/>
          <a:p>
            <a:r>
              <a:rPr lang="en-US" dirty="0"/>
              <a:t>Cluster 4</a:t>
            </a:r>
          </a:p>
        </p:txBody>
      </p:sp>
    </p:spTree>
    <p:extLst>
      <p:ext uri="{BB962C8B-B14F-4D97-AF65-F5344CB8AC3E}">
        <p14:creationId xmlns:p14="http://schemas.microsoft.com/office/powerpoint/2010/main" val="4174651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EF98-85D5-42DB-B4CD-05BBC07FE3CE}"/>
              </a:ext>
            </a:extLst>
          </p:cNvPr>
          <p:cNvSpPr>
            <a:spLocks noGrp="1"/>
          </p:cNvSpPr>
          <p:nvPr>
            <p:ph type="title"/>
          </p:nvPr>
        </p:nvSpPr>
        <p:spPr/>
        <p:txBody>
          <a:bodyPr/>
          <a:lstStyle/>
          <a:p>
            <a:r>
              <a:rPr lang="en-US" dirty="0"/>
              <a:t>East Asian and Latin American restaurants are distributed quite evenly.</a:t>
            </a:r>
          </a:p>
        </p:txBody>
      </p:sp>
      <p:sp>
        <p:nvSpPr>
          <p:cNvPr id="3" name="Content Placeholder 2">
            <a:extLst>
              <a:ext uri="{FF2B5EF4-FFF2-40B4-BE49-F238E27FC236}">
                <a16:creationId xmlns:a16="http://schemas.microsoft.com/office/drawing/2014/main" id="{49D3C502-5B34-4240-B55D-CE62ED2A0CB6}"/>
              </a:ext>
            </a:extLst>
          </p:cNvPr>
          <p:cNvSpPr>
            <a:spLocks noGrp="1"/>
          </p:cNvSpPr>
          <p:nvPr>
            <p:ph idx="1"/>
          </p:nvPr>
        </p:nvSpPr>
        <p:spPr>
          <a:xfrm>
            <a:off x="8707992" y="1916497"/>
            <a:ext cx="3011428" cy="3994725"/>
          </a:xfrm>
        </p:spPr>
        <p:txBody>
          <a:bodyPr/>
          <a:lstStyle/>
          <a:p>
            <a:r>
              <a:rPr lang="en-US" dirty="0"/>
              <a:t>The most popular category in Cluster 0 (black dot) is the ‘Others’. I will discuss this later.</a:t>
            </a:r>
          </a:p>
          <a:p>
            <a:r>
              <a:rPr lang="en-US" dirty="0"/>
              <a:t>Blue dots (Cluster 2) are located in the cultural centers; Koreatown and Country Club park</a:t>
            </a:r>
          </a:p>
          <a:p>
            <a:r>
              <a:rPr lang="en-US" dirty="0"/>
              <a:t>Cluster 3 and 4 are popular for Latin American foods.</a:t>
            </a:r>
          </a:p>
        </p:txBody>
      </p:sp>
      <p:sp>
        <p:nvSpPr>
          <p:cNvPr id="4" name="TextBox 3">
            <a:extLst>
              <a:ext uri="{FF2B5EF4-FFF2-40B4-BE49-F238E27FC236}">
                <a16:creationId xmlns:a16="http://schemas.microsoft.com/office/drawing/2014/main" id="{52BCA341-B857-488B-A066-C96AED8C6157}"/>
              </a:ext>
            </a:extLst>
          </p:cNvPr>
          <p:cNvSpPr txBox="1"/>
          <p:nvPr/>
        </p:nvSpPr>
        <p:spPr>
          <a:xfrm>
            <a:off x="2265028" y="243281"/>
            <a:ext cx="3358612" cy="369332"/>
          </a:xfrm>
          <a:prstGeom prst="rect">
            <a:avLst/>
          </a:prstGeom>
          <a:noFill/>
        </p:spPr>
        <p:txBody>
          <a:bodyPr wrap="none" rtlCol="0">
            <a:spAutoFit/>
          </a:bodyPr>
          <a:lstStyle/>
          <a:p>
            <a:r>
              <a:rPr lang="en-US" dirty="0"/>
              <a:t>II. Data Analysis; Los Angeles</a:t>
            </a:r>
          </a:p>
        </p:txBody>
      </p:sp>
      <p:pic>
        <p:nvPicPr>
          <p:cNvPr id="5" name="Picture 4">
            <a:extLst>
              <a:ext uri="{FF2B5EF4-FFF2-40B4-BE49-F238E27FC236}">
                <a16:creationId xmlns:a16="http://schemas.microsoft.com/office/drawing/2014/main" id="{B3651911-242C-4C8E-8503-6A44E7B5893F}"/>
              </a:ext>
            </a:extLst>
          </p:cNvPr>
          <p:cNvPicPr/>
          <p:nvPr/>
        </p:nvPicPr>
        <p:blipFill>
          <a:blip r:embed="rId2"/>
          <a:stretch>
            <a:fillRect/>
          </a:stretch>
        </p:blipFill>
        <p:spPr>
          <a:xfrm>
            <a:off x="2651840" y="1991907"/>
            <a:ext cx="5943600" cy="3555365"/>
          </a:xfrm>
          <a:prstGeom prst="rect">
            <a:avLst/>
          </a:prstGeom>
        </p:spPr>
      </p:pic>
      <p:graphicFrame>
        <p:nvGraphicFramePr>
          <p:cNvPr id="6" name="Table 7">
            <a:extLst>
              <a:ext uri="{FF2B5EF4-FFF2-40B4-BE49-F238E27FC236}">
                <a16:creationId xmlns:a16="http://schemas.microsoft.com/office/drawing/2014/main" id="{4CB02F11-B9D6-4BA5-B1CD-55D15071C3E7}"/>
              </a:ext>
            </a:extLst>
          </p:cNvPr>
          <p:cNvGraphicFramePr>
            <a:graphicFrameLocks/>
          </p:cNvGraphicFramePr>
          <p:nvPr>
            <p:extLst>
              <p:ext uri="{D42A27DB-BD31-4B8C-83A1-F6EECF244321}">
                <p14:modId xmlns:p14="http://schemas.microsoft.com/office/powerpoint/2010/main" val="3191101601"/>
              </p:ext>
            </p:extLst>
          </p:nvPr>
        </p:nvGraphicFramePr>
        <p:xfrm>
          <a:off x="819545" y="1991907"/>
          <a:ext cx="1719744" cy="1841862"/>
        </p:xfrm>
        <a:graphic>
          <a:graphicData uri="http://schemas.openxmlformats.org/drawingml/2006/table">
            <a:tbl>
              <a:tblPr firstRow="1" bandRow="1">
                <a:tableStyleId>{5C22544A-7EE6-4342-B048-85BDC9FD1C3A}</a:tableStyleId>
              </a:tblPr>
              <a:tblGrid>
                <a:gridCol w="859872">
                  <a:extLst>
                    <a:ext uri="{9D8B030D-6E8A-4147-A177-3AD203B41FA5}">
                      <a16:colId xmlns:a16="http://schemas.microsoft.com/office/drawing/2014/main" val="2457791563"/>
                    </a:ext>
                  </a:extLst>
                </a:gridCol>
                <a:gridCol w="859872">
                  <a:extLst>
                    <a:ext uri="{9D8B030D-6E8A-4147-A177-3AD203B41FA5}">
                      <a16:colId xmlns:a16="http://schemas.microsoft.com/office/drawing/2014/main" val="1012826380"/>
                    </a:ext>
                  </a:extLst>
                </a:gridCol>
              </a:tblGrid>
              <a:tr h="306977">
                <a:tc>
                  <a:txBody>
                    <a:bodyPr/>
                    <a:lstStyle/>
                    <a:p>
                      <a:r>
                        <a:rPr lang="en-US" sz="1400" dirty="0"/>
                        <a:t>Cluster</a:t>
                      </a:r>
                    </a:p>
                  </a:txBody>
                  <a:tcPr/>
                </a:tc>
                <a:tc>
                  <a:txBody>
                    <a:bodyPr/>
                    <a:lstStyle/>
                    <a:p>
                      <a:r>
                        <a:rPr lang="en-US" sz="1400" dirty="0"/>
                        <a:t>Color</a:t>
                      </a:r>
                    </a:p>
                  </a:txBody>
                  <a:tcPr/>
                </a:tc>
                <a:extLst>
                  <a:ext uri="{0D108BD9-81ED-4DB2-BD59-A6C34878D82A}">
                    <a16:rowId xmlns:a16="http://schemas.microsoft.com/office/drawing/2014/main" val="2541858067"/>
                  </a:ext>
                </a:extLst>
              </a:tr>
              <a:tr h="306977">
                <a:tc>
                  <a:txBody>
                    <a:bodyPr/>
                    <a:lstStyle/>
                    <a:p>
                      <a:r>
                        <a:rPr lang="en-US" sz="1400" dirty="0"/>
                        <a:t>0</a:t>
                      </a:r>
                    </a:p>
                  </a:txBody>
                  <a:tcPr/>
                </a:tc>
                <a:tc>
                  <a:txBody>
                    <a:bodyPr/>
                    <a:lstStyle/>
                    <a:p>
                      <a:r>
                        <a:rPr lang="en-US" sz="1400" dirty="0"/>
                        <a:t>Black</a:t>
                      </a:r>
                    </a:p>
                  </a:txBody>
                  <a:tcPr/>
                </a:tc>
                <a:extLst>
                  <a:ext uri="{0D108BD9-81ED-4DB2-BD59-A6C34878D82A}">
                    <a16:rowId xmlns:a16="http://schemas.microsoft.com/office/drawing/2014/main" val="761424290"/>
                  </a:ext>
                </a:extLst>
              </a:tr>
              <a:tr h="306977">
                <a:tc>
                  <a:txBody>
                    <a:bodyPr/>
                    <a:lstStyle/>
                    <a:p>
                      <a:r>
                        <a:rPr lang="en-US" sz="1400" dirty="0"/>
                        <a:t>1</a:t>
                      </a:r>
                    </a:p>
                  </a:txBody>
                  <a:tcPr/>
                </a:tc>
                <a:tc>
                  <a:txBody>
                    <a:bodyPr/>
                    <a:lstStyle/>
                    <a:p>
                      <a:r>
                        <a:rPr lang="en-US" sz="1400" dirty="0"/>
                        <a:t>Red</a:t>
                      </a:r>
                    </a:p>
                  </a:txBody>
                  <a:tcPr/>
                </a:tc>
                <a:extLst>
                  <a:ext uri="{0D108BD9-81ED-4DB2-BD59-A6C34878D82A}">
                    <a16:rowId xmlns:a16="http://schemas.microsoft.com/office/drawing/2014/main" val="2446800400"/>
                  </a:ext>
                </a:extLst>
              </a:tr>
              <a:tr h="306977">
                <a:tc>
                  <a:txBody>
                    <a:bodyPr/>
                    <a:lstStyle/>
                    <a:p>
                      <a:r>
                        <a:rPr lang="en-US" sz="1400" dirty="0"/>
                        <a:t>2</a:t>
                      </a:r>
                    </a:p>
                  </a:txBody>
                  <a:tcPr/>
                </a:tc>
                <a:tc>
                  <a:txBody>
                    <a:bodyPr/>
                    <a:lstStyle/>
                    <a:p>
                      <a:r>
                        <a:rPr lang="en-US" sz="1400" dirty="0"/>
                        <a:t>Blue</a:t>
                      </a:r>
                    </a:p>
                  </a:txBody>
                  <a:tcPr/>
                </a:tc>
                <a:extLst>
                  <a:ext uri="{0D108BD9-81ED-4DB2-BD59-A6C34878D82A}">
                    <a16:rowId xmlns:a16="http://schemas.microsoft.com/office/drawing/2014/main" val="997603809"/>
                  </a:ext>
                </a:extLst>
              </a:tr>
              <a:tr h="306977">
                <a:tc>
                  <a:txBody>
                    <a:bodyPr/>
                    <a:lstStyle/>
                    <a:p>
                      <a:r>
                        <a:rPr lang="en-US" sz="1400" dirty="0"/>
                        <a:t>3</a:t>
                      </a:r>
                    </a:p>
                  </a:txBody>
                  <a:tcPr/>
                </a:tc>
                <a:tc>
                  <a:txBody>
                    <a:bodyPr/>
                    <a:lstStyle/>
                    <a:p>
                      <a:r>
                        <a:rPr lang="en-US" sz="1400" dirty="0"/>
                        <a:t>Green</a:t>
                      </a:r>
                    </a:p>
                  </a:txBody>
                  <a:tcPr/>
                </a:tc>
                <a:extLst>
                  <a:ext uri="{0D108BD9-81ED-4DB2-BD59-A6C34878D82A}">
                    <a16:rowId xmlns:a16="http://schemas.microsoft.com/office/drawing/2014/main" val="3035332323"/>
                  </a:ext>
                </a:extLst>
              </a:tr>
              <a:tr h="306977">
                <a:tc>
                  <a:txBody>
                    <a:bodyPr/>
                    <a:lstStyle/>
                    <a:p>
                      <a:r>
                        <a:rPr lang="en-US" sz="1400" dirty="0"/>
                        <a:t>4</a:t>
                      </a:r>
                    </a:p>
                  </a:txBody>
                  <a:tcPr/>
                </a:tc>
                <a:tc>
                  <a:txBody>
                    <a:bodyPr/>
                    <a:lstStyle/>
                    <a:p>
                      <a:r>
                        <a:rPr lang="en-US" sz="1400" dirty="0"/>
                        <a:t>Cyan</a:t>
                      </a:r>
                    </a:p>
                  </a:txBody>
                  <a:tcPr/>
                </a:tc>
                <a:extLst>
                  <a:ext uri="{0D108BD9-81ED-4DB2-BD59-A6C34878D82A}">
                    <a16:rowId xmlns:a16="http://schemas.microsoft.com/office/drawing/2014/main" val="3508846905"/>
                  </a:ext>
                </a:extLst>
              </a:tr>
            </a:tbl>
          </a:graphicData>
        </a:graphic>
      </p:graphicFrame>
    </p:spTree>
    <p:extLst>
      <p:ext uri="{BB962C8B-B14F-4D97-AF65-F5344CB8AC3E}">
        <p14:creationId xmlns:p14="http://schemas.microsoft.com/office/powerpoint/2010/main" val="1404711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A9EA-2272-484A-9C4D-F1C04791BE91}"/>
              </a:ext>
            </a:extLst>
          </p:cNvPr>
          <p:cNvSpPr>
            <a:spLocks noGrp="1"/>
          </p:cNvSpPr>
          <p:nvPr>
            <p:ph type="title"/>
          </p:nvPr>
        </p:nvSpPr>
        <p:spPr/>
        <p:txBody>
          <a:bodyPr/>
          <a:lstStyle/>
          <a:p>
            <a:r>
              <a:rPr lang="en-US" dirty="0"/>
              <a:t>San Francisco and Los Angeles are diverse.</a:t>
            </a:r>
          </a:p>
        </p:txBody>
      </p:sp>
      <p:sp>
        <p:nvSpPr>
          <p:cNvPr id="3" name="Content Placeholder 2">
            <a:extLst>
              <a:ext uri="{FF2B5EF4-FFF2-40B4-BE49-F238E27FC236}">
                <a16:creationId xmlns:a16="http://schemas.microsoft.com/office/drawing/2014/main" id="{0446C79F-CD63-452D-9CD9-771DBB48AADC}"/>
              </a:ext>
            </a:extLst>
          </p:cNvPr>
          <p:cNvSpPr>
            <a:spLocks noGrp="1"/>
          </p:cNvSpPr>
          <p:nvPr>
            <p:ph idx="1"/>
          </p:nvPr>
        </p:nvSpPr>
        <p:spPr>
          <a:xfrm>
            <a:off x="2578515" y="4194402"/>
            <a:ext cx="8915400" cy="2039488"/>
          </a:xfrm>
        </p:spPr>
        <p:txBody>
          <a:bodyPr>
            <a:normAutofit/>
          </a:bodyPr>
          <a:lstStyle/>
          <a:p>
            <a:r>
              <a:rPr lang="en-US" dirty="0"/>
              <a:t>In both San Francisco and Los Angeles, East Asian foods are the most popular.</a:t>
            </a:r>
          </a:p>
          <a:p>
            <a:r>
              <a:rPr lang="en-US" dirty="0"/>
              <a:t>San Francisco has more percentage of East Asian restaurants (30%) while Los Angeles has comparable percentages for East Asian (26%) and Latin American restaurants (18%). </a:t>
            </a:r>
          </a:p>
          <a:p>
            <a:pPr lvl="1"/>
            <a:r>
              <a:rPr lang="en-US" dirty="0"/>
              <a:t>The table of the percentage is given in the report.</a:t>
            </a:r>
          </a:p>
          <a:p>
            <a:endParaRPr lang="en-US" dirty="0"/>
          </a:p>
        </p:txBody>
      </p:sp>
      <p:sp>
        <p:nvSpPr>
          <p:cNvPr id="4" name="TextBox 3">
            <a:extLst>
              <a:ext uri="{FF2B5EF4-FFF2-40B4-BE49-F238E27FC236}">
                <a16:creationId xmlns:a16="http://schemas.microsoft.com/office/drawing/2014/main" id="{D21366B0-9AA9-4F35-BE16-BA19BF1BEF52}"/>
              </a:ext>
            </a:extLst>
          </p:cNvPr>
          <p:cNvSpPr txBox="1"/>
          <p:nvPr/>
        </p:nvSpPr>
        <p:spPr>
          <a:xfrm>
            <a:off x="2265028" y="243281"/>
            <a:ext cx="3406702" cy="369332"/>
          </a:xfrm>
          <a:prstGeom prst="rect">
            <a:avLst/>
          </a:prstGeom>
          <a:noFill/>
        </p:spPr>
        <p:txBody>
          <a:bodyPr wrap="none" rtlCol="0">
            <a:spAutoFit/>
          </a:bodyPr>
          <a:lstStyle/>
          <a:p>
            <a:r>
              <a:rPr lang="en-US" dirty="0"/>
              <a:t>II. Data Analysis; Comparison</a:t>
            </a:r>
          </a:p>
        </p:txBody>
      </p:sp>
      <p:pic>
        <p:nvPicPr>
          <p:cNvPr id="5" name="Picture 4">
            <a:extLst>
              <a:ext uri="{FF2B5EF4-FFF2-40B4-BE49-F238E27FC236}">
                <a16:creationId xmlns:a16="http://schemas.microsoft.com/office/drawing/2014/main" id="{33B6B26C-0C6A-4D93-B057-FD8F5CF6E875}"/>
              </a:ext>
            </a:extLst>
          </p:cNvPr>
          <p:cNvPicPr/>
          <p:nvPr/>
        </p:nvPicPr>
        <p:blipFill>
          <a:blip r:embed="rId2"/>
          <a:stretch>
            <a:fillRect/>
          </a:stretch>
        </p:blipFill>
        <p:spPr>
          <a:xfrm>
            <a:off x="2465769" y="2064518"/>
            <a:ext cx="8904703" cy="1957893"/>
          </a:xfrm>
          <a:prstGeom prst="rect">
            <a:avLst/>
          </a:prstGeom>
        </p:spPr>
      </p:pic>
    </p:spTree>
    <p:extLst>
      <p:ext uri="{BB962C8B-B14F-4D97-AF65-F5344CB8AC3E}">
        <p14:creationId xmlns:p14="http://schemas.microsoft.com/office/powerpoint/2010/main" val="3503044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06CD-D942-48C0-8C13-08321C4621B4}"/>
              </a:ext>
            </a:extLst>
          </p:cNvPr>
          <p:cNvSpPr>
            <a:spLocks noGrp="1"/>
          </p:cNvSpPr>
          <p:nvPr>
            <p:ph type="title"/>
          </p:nvPr>
        </p:nvSpPr>
        <p:spPr/>
        <p:txBody>
          <a:bodyPr>
            <a:normAutofit fontScale="90000"/>
          </a:bodyPr>
          <a:lstStyle/>
          <a:p>
            <a:r>
              <a:rPr lang="en-US" dirty="0"/>
              <a:t>By looking at the categories foods, we can get insights into the cultural diversity.</a:t>
            </a:r>
          </a:p>
        </p:txBody>
      </p:sp>
      <p:sp>
        <p:nvSpPr>
          <p:cNvPr id="3" name="Content Placeholder 2">
            <a:extLst>
              <a:ext uri="{FF2B5EF4-FFF2-40B4-BE49-F238E27FC236}">
                <a16:creationId xmlns:a16="http://schemas.microsoft.com/office/drawing/2014/main" id="{3E4A3595-1A18-46EF-ACE0-7B7E509AD8A6}"/>
              </a:ext>
            </a:extLst>
          </p:cNvPr>
          <p:cNvSpPr>
            <a:spLocks noGrp="1"/>
          </p:cNvSpPr>
          <p:nvPr>
            <p:ph idx="1"/>
          </p:nvPr>
        </p:nvSpPr>
        <p:spPr>
          <a:xfrm>
            <a:off x="2589212" y="1795244"/>
            <a:ext cx="8915400" cy="4438646"/>
          </a:xfrm>
        </p:spPr>
        <p:txBody>
          <a:bodyPr>
            <a:normAutofit/>
          </a:bodyPr>
          <a:lstStyle/>
          <a:p>
            <a:r>
              <a:rPr lang="en-US" dirty="0"/>
              <a:t>In Los Angeles, as mentioned earlier, the population of Latinos is large and the second largest is Asians. This is reflected in the food categories as well. East Asians and Latin American foods are the two most popular foods.</a:t>
            </a:r>
          </a:p>
          <a:p>
            <a:r>
              <a:rPr lang="en-US" dirty="0"/>
              <a:t>In San Francisco, Asian population is much higher than in Los Angeles. Therefore, there are a lot more East Asian foods, distributed uniformly across the city. </a:t>
            </a:r>
          </a:p>
          <a:p>
            <a:r>
              <a:rPr lang="en-US" dirty="0"/>
              <a:t>This means..</a:t>
            </a:r>
          </a:p>
          <a:p>
            <a:pPr lvl="1"/>
            <a:r>
              <a:rPr lang="en-US" dirty="0"/>
              <a:t>It is not difficult to find East Asian foods wherever you go in San Francisco.</a:t>
            </a:r>
          </a:p>
          <a:p>
            <a:pPr lvl="1"/>
            <a:r>
              <a:rPr lang="en-US" dirty="0"/>
              <a:t>To have more options for East Asian or Latin American foods, you can go to the cultural centers, as marked in the maps earlier. </a:t>
            </a:r>
          </a:p>
          <a:p>
            <a:pPr lvl="1"/>
            <a:r>
              <a:rPr lang="en-US" dirty="0"/>
              <a:t>If you want to open a business related to those cultures, this map would be useful to choose a location.</a:t>
            </a:r>
          </a:p>
          <a:p>
            <a:r>
              <a:rPr lang="en-US" dirty="0"/>
              <a:t>In the next page, I will discuss points that can be improved in the future.</a:t>
            </a:r>
          </a:p>
        </p:txBody>
      </p:sp>
      <p:sp>
        <p:nvSpPr>
          <p:cNvPr id="4" name="TextBox 3">
            <a:extLst>
              <a:ext uri="{FF2B5EF4-FFF2-40B4-BE49-F238E27FC236}">
                <a16:creationId xmlns:a16="http://schemas.microsoft.com/office/drawing/2014/main" id="{8029D161-B988-4E71-9231-C49F05E0D374}"/>
              </a:ext>
            </a:extLst>
          </p:cNvPr>
          <p:cNvSpPr txBox="1"/>
          <p:nvPr/>
        </p:nvSpPr>
        <p:spPr>
          <a:xfrm>
            <a:off x="2265028" y="243281"/>
            <a:ext cx="1587294" cy="369332"/>
          </a:xfrm>
          <a:prstGeom prst="rect">
            <a:avLst/>
          </a:prstGeom>
          <a:noFill/>
        </p:spPr>
        <p:txBody>
          <a:bodyPr wrap="none" rtlCol="0">
            <a:spAutoFit/>
          </a:bodyPr>
          <a:lstStyle/>
          <a:p>
            <a:r>
              <a:rPr lang="en-US" dirty="0"/>
              <a:t>III. Discussion</a:t>
            </a:r>
          </a:p>
        </p:txBody>
      </p:sp>
    </p:spTree>
    <p:extLst>
      <p:ext uri="{BB962C8B-B14F-4D97-AF65-F5344CB8AC3E}">
        <p14:creationId xmlns:p14="http://schemas.microsoft.com/office/powerpoint/2010/main" val="3624990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C986-75C3-4E60-939E-67635E74512A}"/>
              </a:ext>
            </a:extLst>
          </p:cNvPr>
          <p:cNvSpPr>
            <a:spLocks noGrp="1"/>
          </p:cNvSpPr>
          <p:nvPr>
            <p:ph type="title"/>
          </p:nvPr>
        </p:nvSpPr>
        <p:spPr>
          <a:xfrm>
            <a:off x="2592925" y="624110"/>
            <a:ext cx="8911687" cy="676184"/>
          </a:xfrm>
        </p:spPr>
        <p:txBody>
          <a:bodyPr/>
          <a:lstStyle/>
          <a:p>
            <a:r>
              <a:rPr lang="en-US" dirty="0"/>
              <a:t>Future improvement with the analysis.</a:t>
            </a:r>
          </a:p>
        </p:txBody>
      </p:sp>
      <p:sp>
        <p:nvSpPr>
          <p:cNvPr id="3" name="Content Placeholder 2">
            <a:extLst>
              <a:ext uri="{FF2B5EF4-FFF2-40B4-BE49-F238E27FC236}">
                <a16:creationId xmlns:a16="http://schemas.microsoft.com/office/drawing/2014/main" id="{44DC09EF-7F32-48C2-9307-A0BA55362601}"/>
              </a:ext>
            </a:extLst>
          </p:cNvPr>
          <p:cNvSpPr>
            <a:spLocks noGrp="1"/>
          </p:cNvSpPr>
          <p:nvPr>
            <p:ph idx="1"/>
          </p:nvPr>
        </p:nvSpPr>
        <p:spPr>
          <a:xfrm>
            <a:off x="2589212" y="1459684"/>
            <a:ext cx="8915400" cy="4451538"/>
          </a:xfrm>
        </p:spPr>
        <p:txBody>
          <a:bodyPr/>
          <a:lstStyle/>
          <a:p>
            <a:r>
              <a:rPr lang="en-US" dirty="0"/>
              <a:t>The filter keyword ‘restaurant’ in the beginning may not capture all restaurants. </a:t>
            </a:r>
          </a:p>
          <a:p>
            <a:pPr lvl="1"/>
            <a:r>
              <a:rPr lang="en-US" dirty="0"/>
              <a:t>E.g. Poke Place is a Japanese restaurant, but it was not included in this analysis.</a:t>
            </a:r>
          </a:p>
          <a:p>
            <a:pPr lvl="1"/>
            <a:r>
              <a:rPr lang="en-US" dirty="0"/>
              <a:t>The number of missing data is small. Therefore, it would not be a major problem, but if you want to be precise, this has to be corrected manually.</a:t>
            </a:r>
          </a:p>
          <a:p>
            <a:r>
              <a:rPr lang="en-US" dirty="0"/>
              <a:t>‘Others’ category</a:t>
            </a:r>
          </a:p>
          <a:p>
            <a:pPr lvl="1"/>
            <a:r>
              <a:rPr lang="en-US" dirty="0"/>
              <a:t>Some foods are hard to pick a region, such as fast food, seafood, vegan. Some restaurants have category, simply ‘Restaurant’. </a:t>
            </a:r>
          </a:p>
          <a:p>
            <a:pPr lvl="1"/>
            <a:r>
              <a:rPr lang="en-US" dirty="0"/>
              <a:t>To fix this, we would need to look at the menus and put them in the right category.</a:t>
            </a:r>
          </a:p>
        </p:txBody>
      </p:sp>
      <p:sp>
        <p:nvSpPr>
          <p:cNvPr id="4" name="TextBox 3">
            <a:extLst>
              <a:ext uri="{FF2B5EF4-FFF2-40B4-BE49-F238E27FC236}">
                <a16:creationId xmlns:a16="http://schemas.microsoft.com/office/drawing/2014/main" id="{8B2B74B5-D370-4D95-81D0-06AE4064F1E2}"/>
              </a:ext>
            </a:extLst>
          </p:cNvPr>
          <p:cNvSpPr txBox="1"/>
          <p:nvPr/>
        </p:nvSpPr>
        <p:spPr>
          <a:xfrm>
            <a:off x="2265028" y="243281"/>
            <a:ext cx="1587294" cy="369332"/>
          </a:xfrm>
          <a:prstGeom prst="rect">
            <a:avLst/>
          </a:prstGeom>
          <a:noFill/>
        </p:spPr>
        <p:txBody>
          <a:bodyPr wrap="none" rtlCol="0">
            <a:spAutoFit/>
          </a:bodyPr>
          <a:lstStyle/>
          <a:p>
            <a:r>
              <a:rPr lang="en-US" dirty="0"/>
              <a:t>III. Discussion</a:t>
            </a:r>
          </a:p>
        </p:txBody>
      </p:sp>
    </p:spTree>
    <p:extLst>
      <p:ext uri="{BB962C8B-B14F-4D97-AF65-F5344CB8AC3E}">
        <p14:creationId xmlns:p14="http://schemas.microsoft.com/office/powerpoint/2010/main" val="270686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52B1-B13D-4FB7-9A98-D371EFD7961F}"/>
              </a:ext>
            </a:extLst>
          </p:cNvPr>
          <p:cNvSpPr>
            <a:spLocks noGrp="1"/>
          </p:cNvSpPr>
          <p:nvPr>
            <p:ph type="title"/>
          </p:nvPr>
        </p:nvSpPr>
        <p:spPr/>
        <p:txBody>
          <a:bodyPr/>
          <a:lstStyle/>
          <a:p>
            <a:r>
              <a:rPr lang="en-US" dirty="0"/>
              <a:t>San Francisco and Los Angeles are culturally diverse.</a:t>
            </a:r>
          </a:p>
        </p:txBody>
      </p:sp>
      <p:sp>
        <p:nvSpPr>
          <p:cNvPr id="3" name="Content Placeholder 2">
            <a:extLst>
              <a:ext uri="{FF2B5EF4-FFF2-40B4-BE49-F238E27FC236}">
                <a16:creationId xmlns:a16="http://schemas.microsoft.com/office/drawing/2014/main" id="{8AF19B61-862A-44CA-A9AA-B504904CAE78}"/>
              </a:ext>
            </a:extLst>
          </p:cNvPr>
          <p:cNvSpPr>
            <a:spLocks noGrp="1"/>
          </p:cNvSpPr>
          <p:nvPr>
            <p:ph idx="1"/>
          </p:nvPr>
        </p:nvSpPr>
        <p:spPr>
          <a:xfrm>
            <a:off x="2589211" y="2133600"/>
            <a:ext cx="9138597" cy="4317534"/>
          </a:xfrm>
        </p:spPr>
        <p:txBody>
          <a:bodyPr>
            <a:normAutofit fontScale="92500" lnSpcReduction="10000"/>
          </a:bodyPr>
          <a:lstStyle/>
          <a:p>
            <a:r>
              <a:rPr lang="en-US" dirty="0"/>
              <a:t>Diverse population:</a:t>
            </a:r>
          </a:p>
          <a:p>
            <a:pPr lvl="1"/>
            <a:r>
              <a:rPr lang="en-US" dirty="0"/>
              <a:t>San Francisco: 34 % Asian, 15 % Latinos</a:t>
            </a:r>
          </a:p>
          <a:p>
            <a:pPr lvl="1"/>
            <a:r>
              <a:rPr lang="en-US" dirty="0"/>
              <a:t>Los Angeles: 50 % Latinos, 11 % Asians</a:t>
            </a:r>
          </a:p>
          <a:p>
            <a:r>
              <a:rPr lang="en-US" dirty="0"/>
              <a:t>Visitors from all over the world</a:t>
            </a:r>
          </a:p>
          <a:p>
            <a:pPr lvl="1"/>
            <a:r>
              <a:rPr lang="en-US" dirty="0"/>
              <a:t>San Francisco: 26 million visitors in 2019</a:t>
            </a:r>
          </a:p>
          <a:p>
            <a:pPr lvl="1"/>
            <a:r>
              <a:rPr lang="en-US" dirty="0"/>
              <a:t>Los Angeles: 50 million visitors in 2019 </a:t>
            </a:r>
          </a:p>
          <a:p>
            <a:r>
              <a:rPr lang="en-US" dirty="0"/>
              <a:t>The diversity is also reflected to cultural towns, such as Koreatown, China town, Little Tokyo, or Little Italy. </a:t>
            </a:r>
          </a:p>
          <a:p>
            <a:r>
              <a:rPr lang="en-US" dirty="0"/>
              <a:t>In this project, we analyzed the categories of the restaurants to understand the diversity of the two cities and how they are distributed.</a:t>
            </a:r>
          </a:p>
          <a:p>
            <a:r>
              <a:rPr lang="en-US" dirty="0"/>
              <a:t>This would be beneficial to people who are looking for a certain cultural food, instead of a specific restaurants, tourists, or people who would like to open a business related to these culture.</a:t>
            </a:r>
          </a:p>
        </p:txBody>
      </p:sp>
      <p:sp>
        <p:nvSpPr>
          <p:cNvPr id="4" name="TextBox 3">
            <a:extLst>
              <a:ext uri="{FF2B5EF4-FFF2-40B4-BE49-F238E27FC236}">
                <a16:creationId xmlns:a16="http://schemas.microsoft.com/office/drawing/2014/main" id="{CD1F9F75-9DA2-4DA7-B9C0-535F2872A2A7}"/>
              </a:ext>
            </a:extLst>
          </p:cNvPr>
          <p:cNvSpPr txBox="1"/>
          <p:nvPr/>
        </p:nvSpPr>
        <p:spPr>
          <a:xfrm>
            <a:off x="2265028" y="243281"/>
            <a:ext cx="1723549" cy="369332"/>
          </a:xfrm>
          <a:prstGeom prst="rect">
            <a:avLst/>
          </a:prstGeom>
          <a:noFill/>
        </p:spPr>
        <p:txBody>
          <a:bodyPr wrap="none" rtlCol="0">
            <a:spAutoFit/>
          </a:bodyPr>
          <a:lstStyle/>
          <a:p>
            <a:r>
              <a:rPr lang="en-US" dirty="0"/>
              <a:t>I. Introduction</a:t>
            </a:r>
          </a:p>
        </p:txBody>
      </p:sp>
    </p:spTree>
    <p:extLst>
      <p:ext uri="{BB962C8B-B14F-4D97-AF65-F5344CB8AC3E}">
        <p14:creationId xmlns:p14="http://schemas.microsoft.com/office/powerpoint/2010/main" val="146140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E247-8A2B-4407-BE4B-0D90A29BC19E}"/>
              </a:ext>
            </a:extLst>
          </p:cNvPr>
          <p:cNvSpPr>
            <a:spLocks noGrp="1"/>
          </p:cNvSpPr>
          <p:nvPr>
            <p:ph type="title"/>
          </p:nvPr>
        </p:nvSpPr>
        <p:spPr>
          <a:xfrm>
            <a:off x="2592925" y="624110"/>
            <a:ext cx="9185218" cy="726518"/>
          </a:xfrm>
        </p:spPr>
        <p:txBody>
          <a:bodyPr>
            <a:normAutofit fontScale="90000"/>
          </a:bodyPr>
          <a:lstStyle/>
          <a:p>
            <a:r>
              <a:rPr lang="en-US" dirty="0"/>
              <a:t>Venues are from Foursquare and a new label ‘Region’ was assigned to each restaurant.</a:t>
            </a:r>
          </a:p>
        </p:txBody>
      </p:sp>
      <p:sp>
        <p:nvSpPr>
          <p:cNvPr id="3" name="Content Placeholder 2">
            <a:extLst>
              <a:ext uri="{FF2B5EF4-FFF2-40B4-BE49-F238E27FC236}">
                <a16:creationId xmlns:a16="http://schemas.microsoft.com/office/drawing/2014/main" id="{0621EB09-4093-49B6-A6B7-821A15F8C077}"/>
              </a:ext>
            </a:extLst>
          </p:cNvPr>
          <p:cNvSpPr>
            <a:spLocks noGrp="1"/>
          </p:cNvSpPr>
          <p:nvPr>
            <p:ph idx="1"/>
          </p:nvPr>
        </p:nvSpPr>
        <p:spPr>
          <a:xfrm>
            <a:off x="2589212" y="1853967"/>
            <a:ext cx="8915400" cy="4057255"/>
          </a:xfrm>
        </p:spPr>
        <p:txBody>
          <a:bodyPr/>
          <a:lstStyle/>
          <a:p>
            <a:r>
              <a:rPr lang="en-US" dirty="0"/>
              <a:t>Raw data:</a:t>
            </a:r>
          </a:p>
          <a:p>
            <a:pPr lvl="1"/>
            <a:r>
              <a:rPr lang="en-US" dirty="0"/>
              <a:t>List of the neighborhoods are from Wikipedia (San Francisco) and a website (</a:t>
            </a:r>
            <a:r>
              <a:rPr lang="en-US" dirty="0">
                <a:hlinkClick r:id="rId2"/>
              </a:rPr>
              <a:t>http://www.laalmanac.com/cities/ci93.php</a:t>
            </a:r>
            <a:r>
              <a:rPr lang="en-US" dirty="0"/>
              <a:t>; Los Angeles).</a:t>
            </a:r>
          </a:p>
          <a:p>
            <a:pPr lvl="1"/>
            <a:r>
              <a:rPr lang="en-US" dirty="0"/>
              <a:t>Search area: 500m radius, the number of the venues: 100 </a:t>
            </a:r>
          </a:p>
          <a:p>
            <a:r>
              <a:rPr lang="en-US" dirty="0"/>
              <a:t>Data cleaning:</a:t>
            </a:r>
          </a:p>
          <a:p>
            <a:pPr lvl="1"/>
            <a:r>
              <a:rPr lang="en-US" dirty="0"/>
              <a:t>Only selected venues that have the word ‘restaurant’ in the category.</a:t>
            </a:r>
          </a:p>
          <a:p>
            <a:pPr lvl="1"/>
            <a:r>
              <a:rPr lang="en-US" dirty="0"/>
              <a:t>Some categories are too specific, so reassigned it to a bigger category.</a:t>
            </a:r>
          </a:p>
          <a:p>
            <a:pPr lvl="2"/>
            <a:r>
              <a:rPr lang="en-US" dirty="0"/>
              <a:t>e.g. Sushi Restaurant -&gt; Japanese Restaurant</a:t>
            </a:r>
          </a:p>
          <a:p>
            <a:pPr lvl="1"/>
            <a:r>
              <a:rPr lang="en-US" dirty="0"/>
              <a:t>Assigned the region based on the origin of the foods. 11 categories in total</a:t>
            </a:r>
          </a:p>
          <a:p>
            <a:pPr lvl="2"/>
            <a:r>
              <a:rPr lang="en-US" dirty="0"/>
              <a:t>South/East/West Asia, North/Latin America, South/West/North/East Europe, East Africa, Others</a:t>
            </a:r>
          </a:p>
        </p:txBody>
      </p:sp>
      <p:sp>
        <p:nvSpPr>
          <p:cNvPr id="4" name="TextBox 3">
            <a:extLst>
              <a:ext uri="{FF2B5EF4-FFF2-40B4-BE49-F238E27FC236}">
                <a16:creationId xmlns:a16="http://schemas.microsoft.com/office/drawing/2014/main" id="{889294BD-E6A8-4EC0-8C3E-4796EDFD200B}"/>
              </a:ext>
            </a:extLst>
          </p:cNvPr>
          <p:cNvSpPr txBox="1"/>
          <p:nvPr/>
        </p:nvSpPr>
        <p:spPr>
          <a:xfrm>
            <a:off x="2265028" y="243281"/>
            <a:ext cx="982961" cy="369332"/>
          </a:xfrm>
          <a:prstGeom prst="rect">
            <a:avLst/>
          </a:prstGeom>
          <a:noFill/>
        </p:spPr>
        <p:txBody>
          <a:bodyPr wrap="none" rtlCol="0">
            <a:spAutoFit/>
          </a:bodyPr>
          <a:lstStyle/>
          <a:p>
            <a:r>
              <a:rPr lang="en-US" dirty="0"/>
              <a:t>II. Data</a:t>
            </a:r>
          </a:p>
        </p:txBody>
      </p:sp>
    </p:spTree>
    <p:extLst>
      <p:ext uri="{BB962C8B-B14F-4D97-AF65-F5344CB8AC3E}">
        <p14:creationId xmlns:p14="http://schemas.microsoft.com/office/powerpoint/2010/main" val="157574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AF39-D0E2-409F-BAD0-A998EBA3ED62}"/>
              </a:ext>
            </a:extLst>
          </p:cNvPr>
          <p:cNvSpPr>
            <a:spLocks noGrp="1"/>
          </p:cNvSpPr>
          <p:nvPr>
            <p:ph type="title"/>
          </p:nvPr>
        </p:nvSpPr>
        <p:spPr/>
        <p:txBody>
          <a:bodyPr/>
          <a:lstStyle/>
          <a:p>
            <a:r>
              <a:rPr lang="en-US" dirty="0"/>
              <a:t>Folium map with marker clusters display where the individual restaurants are.</a:t>
            </a:r>
          </a:p>
        </p:txBody>
      </p:sp>
      <p:sp>
        <p:nvSpPr>
          <p:cNvPr id="4" name="TextBox 3">
            <a:extLst>
              <a:ext uri="{FF2B5EF4-FFF2-40B4-BE49-F238E27FC236}">
                <a16:creationId xmlns:a16="http://schemas.microsoft.com/office/drawing/2014/main" id="{416CB3A3-4C7F-4401-B1D3-D88D5783A509}"/>
              </a:ext>
            </a:extLst>
          </p:cNvPr>
          <p:cNvSpPr txBox="1"/>
          <p:nvPr/>
        </p:nvSpPr>
        <p:spPr>
          <a:xfrm>
            <a:off x="2265028" y="243281"/>
            <a:ext cx="3583032" cy="369332"/>
          </a:xfrm>
          <a:prstGeom prst="rect">
            <a:avLst/>
          </a:prstGeom>
          <a:noFill/>
        </p:spPr>
        <p:txBody>
          <a:bodyPr wrap="none" rtlCol="0">
            <a:spAutoFit/>
          </a:bodyPr>
          <a:lstStyle/>
          <a:p>
            <a:r>
              <a:rPr lang="en-US" dirty="0"/>
              <a:t>II. Data Analysis; San Francisco</a:t>
            </a:r>
          </a:p>
        </p:txBody>
      </p:sp>
      <p:pic>
        <p:nvPicPr>
          <p:cNvPr id="5" name="Picture 4">
            <a:extLst>
              <a:ext uri="{FF2B5EF4-FFF2-40B4-BE49-F238E27FC236}">
                <a16:creationId xmlns:a16="http://schemas.microsoft.com/office/drawing/2014/main" id="{DE57338A-6754-46A6-84EC-E82DF2C58581}"/>
              </a:ext>
            </a:extLst>
          </p:cNvPr>
          <p:cNvPicPr/>
          <p:nvPr/>
        </p:nvPicPr>
        <p:blipFill>
          <a:blip r:embed="rId2"/>
          <a:stretch>
            <a:fillRect/>
          </a:stretch>
        </p:blipFill>
        <p:spPr>
          <a:xfrm>
            <a:off x="1820227" y="1916497"/>
            <a:ext cx="5226685" cy="3100705"/>
          </a:xfrm>
          <a:prstGeom prst="rect">
            <a:avLst/>
          </a:prstGeom>
        </p:spPr>
      </p:pic>
      <p:pic>
        <p:nvPicPr>
          <p:cNvPr id="6" name="Picture 5">
            <a:extLst>
              <a:ext uri="{FF2B5EF4-FFF2-40B4-BE49-F238E27FC236}">
                <a16:creationId xmlns:a16="http://schemas.microsoft.com/office/drawing/2014/main" id="{EA08EC74-B0B9-4FB1-96C9-BE995216795D}"/>
              </a:ext>
            </a:extLst>
          </p:cNvPr>
          <p:cNvPicPr/>
          <p:nvPr/>
        </p:nvPicPr>
        <p:blipFill>
          <a:blip r:embed="rId3"/>
          <a:stretch>
            <a:fillRect/>
          </a:stretch>
        </p:blipFill>
        <p:spPr>
          <a:xfrm>
            <a:off x="6160333" y="2953975"/>
            <a:ext cx="5223510" cy="31311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3945FA82-5B9C-459F-90D0-74D77197A62B}"/>
              </a:ext>
            </a:extLst>
          </p:cNvPr>
          <p:cNvSpPr/>
          <p:nvPr/>
        </p:nvSpPr>
        <p:spPr>
          <a:xfrm>
            <a:off x="4320330" y="2953975"/>
            <a:ext cx="536896" cy="5442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A402E29-DE80-476E-9D44-3589AEF7A5D8}"/>
              </a:ext>
            </a:extLst>
          </p:cNvPr>
          <p:cNvCxnSpPr/>
          <p:nvPr/>
        </p:nvCxnSpPr>
        <p:spPr>
          <a:xfrm>
            <a:off x="4857226" y="3498209"/>
            <a:ext cx="1303107" cy="30200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2CCD5C1-85B0-462F-B98C-4E998E1B2F82}"/>
              </a:ext>
            </a:extLst>
          </p:cNvPr>
          <p:cNvSpPr txBox="1"/>
          <p:nvPr/>
        </p:nvSpPr>
        <p:spPr>
          <a:xfrm>
            <a:off x="10306304" y="2573146"/>
            <a:ext cx="1077539" cy="369332"/>
          </a:xfrm>
          <a:prstGeom prst="rect">
            <a:avLst/>
          </a:prstGeom>
          <a:noFill/>
        </p:spPr>
        <p:txBody>
          <a:bodyPr wrap="none" rtlCol="0">
            <a:spAutoFit/>
          </a:bodyPr>
          <a:lstStyle/>
          <a:p>
            <a:r>
              <a:rPr lang="en-US" dirty="0"/>
              <a:t>Zoom-in</a:t>
            </a:r>
          </a:p>
        </p:txBody>
      </p:sp>
      <p:sp>
        <p:nvSpPr>
          <p:cNvPr id="11" name="TextBox 10">
            <a:extLst>
              <a:ext uri="{FF2B5EF4-FFF2-40B4-BE49-F238E27FC236}">
                <a16:creationId xmlns:a16="http://schemas.microsoft.com/office/drawing/2014/main" id="{DD5E486B-A357-4BFB-93D3-FB255D843572}"/>
              </a:ext>
            </a:extLst>
          </p:cNvPr>
          <p:cNvSpPr txBox="1"/>
          <p:nvPr/>
        </p:nvSpPr>
        <p:spPr>
          <a:xfrm>
            <a:off x="1350627" y="5310560"/>
            <a:ext cx="4745373" cy="923330"/>
          </a:xfrm>
          <a:prstGeom prst="rect">
            <a:avLst/>
          </a:prstGeom>
          <a:noFill/>
        </p:spPr>
        <p:txBody>
          <a:bodyPr wrap="square" rtlCol="0">
            <a:spAutoFit/>
          </a:bodyPr>
          <a:lstStyle/>
          <a:p>
            <a:r>
              <a:rPr lang="en-US" dirty="0"/>
              <a:t>Purple dots: each restaurant</a:t>
            </a:r>
          </a:p>
          <a:p>
            <a:r>
              <a:rPr lang="en-US" dirty="0"/>
              <a:t>When clicking the dots, you can find the name of the restaurant.</a:t>
            </a:r>
          </a:p>
        </p:txBody>
      </p:sp>
    </p:spTree>
    <p:extLst>
      <p:ext uri="{BB962C8B-B14F-4D97-AF65-F5344CB8AC3E}">
        <p14:creationId xmlns:p14="http://schemas.microsoft.com/office/powerpoint/2010/main" val="3922130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59DF6-0A6F-428C-8A49-343AE976C018}"/>
              </a:ext>
            </a:extLst>
          </p:cNvPr>
          <p:cNvSpPr>
            <a:spLocks noGrp="1"/>
          </p:cNvSpPr>
          <p:nvPr>
            <p:ph type="title"/>
          </p:nvPr>
        </p:nvSpPr>
        <p:spPr/>
        <p:txBody>
          <a:bodyPr>
            <a:normAutofit fontScale="90000"/>
          </a:bodyPr>
          <a:lstStyle/>
          <a:p>
            <a:r>
              <a:rPr lang="en-US" dirty="0"/>
              <a:t>Assigned a new label, Region, and count the number of restaurants in the category.</a:t>
            </a:r>
          </a:p>
        </p:txBody>
      </p:sp>
      <p:sp>
        <p:nvSpPr>
          <p:cNvPr id="4" name="TextBox 3">
            <a:extLst>
              <a:ext uri="{FF2B5EF4-FFF2-40B4-BE49-F238E27FC236}">
                <a16:creationId xmlns:a16="http://schemas.microsoft.com/office/drawing/2014/main" id="{BD2FA6CA-1CF7-489F-8291-8FB0D74700DC}"/>
              </a:ext>
            </a:extLst>
          </p:cNvPr>
          <p:cNvSpPr txBox="1"/>
          <p:nvPr/>
        </p:nvSpPr>
        <p:spPr>
          <a:xfrm>
            <a:off x="2265028" y="243281"/>
            <a:ext cx="3583032" cy="369332"/>
          </a:xfrm>
          <a:prstGeom prst="rect">
            <a:avLst/>
          </a:prstGeom>
          <a:noFill/>
        </p:spPr>
        <p:txBody>
          <a:bodyPr wrap="none" rtlCol="0">
            <a:spAutoFit/>
          </a:bodyPr>
          <a:lstStyle/>
          <a:p>
            <a:r>
              <a:rPr lang="en-US" dirty="0"/>
              <a:t>II. Data Analysis; San Francisco</a:t>
            </a:r>
          </a:p>
        </p:txBody>
      </p:sp>
      <p:pic>
        <p:nvPicPr>
          <p:cNvPr id="6" name="Picture 5">
            <a:extLst>
              <a:ext uri="{FF2B5EF4-FFF2-40B4-BE49-F238E27FC236}">
                <a16:creationId xmlns:a16="http://schemas.microsoft.com/office/drawing/2014/main" id="{6CF150EF-D486-4328-9C40-0799B2E4C8F4}"/>
              </a:ext>
            </a:extLst>
          </p:cNvPr>
          <p:cNvPicPr/>
          <p:nvPr/>
        </p:nvPicPr>
        <p:blipFill>
          <a:blip r:embed="rId2"/>
          <a:stretch>
            <a:fillRect/>
          </a:stretch>
        </p:blipFill>
        <p:spPr>
          <a:xfrm>
            <a:off x="2592925" y="4534533"/>
            <a:ext cx="8486585" cy="1555874"/>
          </a:xfrm>
          <a:prstGeom prst="rect">
            <a:avLst/>
          </a:prstGeom>
        </p:spPr>
      </p:pic>
      <p:pic>
        <p:nvPicPr>
          <p:cNvPr id="7" name="Picture 6">
            <a:extLst>
              <a:ext uri="{FF2B5EF4-FFF2-40B4-BE49-F238E27FC236}">
                <a16:creationId xmlns:a16="http://schemas.microsoft.com/office/drawing/2014/main" id="{FC4DF38E-5588-4799-BEF1-5C4B97B1AF08}"/>
              </a:ext>
            </a:extLst>
          </p:cNvPr>
          <p:cNvPicPr/>
          <p:nvPr/>
        </p:nvPicPr>
        <p:blipFill>
          <a:blip r:embed="rId3"/>
          <a:stretch>
            <a:fillRect/>
          </a:stretch>
        </p:blipFill>
        <p:spPr>
          <a:xfrm>
            <a:off x="2592925" y="1835063"/>
            <a:ext cx="8486585" cy="1778012"/>
          </a:xfrm>
          <a:prstGeom prst="rect">
            <a:avLst/>
          </a:prstGeom>
        </p:spPr>
      </p:pic>
      <p:sp>
        <p:nvSpPr>
          <p:cNvPr id="8" name="Arrow: Down 7">
            <a:extLst>
              <a:ext uri="{FF2B5EF4-FFF2-40B4-BE49-F238E27FC236}">
                <a16:creationId xmlns:a16="http://schemas.microsoft.com/office/drawing/2014/main" id="{49B2FF1B-E160-4581-B809-CA4AC0F7D2AE}"/>
              </a:ext>
            </a:extLst>
          </p:cNvPr>
          <p:cNvSpPr/>
          <p:nvPr/>
        </p:nvSpPr>
        <p:spPr>
          <a:xfrm>
            <a:off x="6526635" y="3892492"/>
            <a:ext cx="486561" cy="335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620359-29BF-48EF-8219-E2517F4FE7B9}"/>
              </a:ext>
            </a:extLst>
          </p:cNvPr>
          <p:cNvSpPr/>
          <p:nvPr/>
        </p:nvSpPr>
        <p:spPr>
          <a:xfrm>
            <a:off x="10242958" y="1835063"/>
            <a:ext cx="836552" cy="17780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93D3B2E-B56B-42FD-A872-5C7D666BC1CD}"/>
              </a:ext>
            </a:extLst>
          </p:cNvPr>
          <p:cNvSpPr txBox="1"/>
          <p:nvPr/>
        </p:nvSpPr>
        <p:spPr>
          <a:xfrm>
            <a:off x="9970865" y="3583564"/>
            <a:ext cx="1321196" cy="369332"/>
          </a:xfrm>
          <a:prstGeom prst="rect">
            <a:avLst/>
          </a:prstGeom>
          <a:noFill/>
        </p:spPr>
        <p:txBody>
          <a:bodyPr wrap="none" rtlCol="0">
            <a:spAutoFit/>
          </a:bodyPr>
          <a:lstStyle/>
          <a:p>
            <a:r>
              <a:rPr lang="en-US" dirty="0"/>
              <a:t>New label</a:t>
            </a:r>
          </a:p>
        </p:txBody>
      </p:sp>
      <p:sp>
        <p:nvSpPr>
          <p:cNvPr id="11" name="TextBox 10">
            <a:extLst>
              <a:ext uri="{FF2B5EF4-FFF2-40B4-BE49-F238E27FC236}">
                <a16:creationId xmlns:a16="http://schemas.microsoft.com/office/drawing/2014/main" id="{2A951FA9-BE32-49C2-8FE3-1B35723DECCE}"/>
              </a:ext>
            </a:extLst>
          </p:cNvPr>
          <p:cNvSpPr txBox="1"/>
          <p:nvPr/>
        </p:nvSpPr>
        <p:spPr>
          <a:xfrm>
            <a:off x="2499920" y="3750638"/>
            <a:ext cx="3942826" cy="646331"/>
          </a:xfrm>
          <a:prstGeom prst="rect">
            <a:avLst/>
          </a:prstGeom>
          <a:noFill/>
        </p:spPr>
        <p:txBody>
          <a:bodyPr wrap="square" rtlCol="0">
            <a:spAutoFit/>
          </a:bodyPr>
          <a:lstStyle/>
          <a:p>
            <a:r>
              <a:rPr lang="en-US" dirty="0"/>
              <a:t>Count the number of restaurants for each neighborhood</a:t>
            </a:r>
          </a:p>
        </p:txBody>
      </p:sp>
    </p:spTree>
    <p:extLst>
      <p:ext uri="{BB962C8B-B14F-4D97-AF65-F5344CB8AC3E}">
        <p14:creationId xmlns:p14="http://schemas.microsoft.com/office/powerpoint/2010/main" val="2639328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FBC5-161B-41FE-8C13-F34ACF8A4829}"/>
              </a:ext>
            </a:extLst>
          </p:cNvPr>
          <p:cNvSpPr>
            <a:spLocks noGrp="1"/>
          </p:cNvSpPr>
          <p:nvPr>
            <p:ph type="title"/>
          </p:nvPr>
        </p:nvSpPr>
        <p:spPr/>
        <p:txBody>
          <a:bodyPr/>
          <a:lstStyle/>
          <a:p>
            <a:r>
              <a:rPr lang="en-US" dirty="0"/>
              <a:t>K-Means clustering is useful to find similar neighborhoods.</a:t>
            </a:r>
          </a:p>
        </p:txBody>
      </p:sp>
      <p:sp>
        <p:nvSpPr>
          <p:cNvPr id="3" name="Content Placeholder 2">
            <a:extLst>
              <a:ext uri="{FF2B5EF4-FFF2-40B4-BE49-F238E27FC236}">
                <a16:creationId xmlns:a16="http://schemas.microsoft.com/office/drawing/2014/main" id="{93CBD8F8-1267-4081-9A4D-F61D0A621C38}"/>
              </a:ext>
            </a:extLst>
          </p:cNvPr>
          <p:cNvSpPr>
            <a:spLocks noGrp="1"/>
          </p:cNvSpPr>
          <p:nvPr>
            <p:ph idx="1"/>
          </p:nvPr>
        </p:nvSpPr>
        <p:spPr>
          <a:xfrm>
            <a:off x="2589212" y="2100043"/>
            <a:ext cx="8915400" cy="4393035"/>
          </a:xfrm>
        </p:spPr>
        <p:txBody>
          <a:bodyPr>
            <a:normAutofit/>
          </a:bodyPr>
          <a:lstStyle/>
          <a:p>
            <a:r>
              <a:rPr lang="en-US" dirty="0"/>
              <a:t>The number of cluster: 5</a:t>
            </a:r>
          </a:p>
          <a:p>
            <a:r>
              <a:rPr lang="en-US" dirty="0"/>
              <a:t>Added a new column with the cluster label to the data frame.</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Now let’s take a look at each cluster.</a:t>
            </a:r>
          </a:p>
        </p:txBody>
      </p:sp>
      <p:sp>
        <p:nvSpPr>
          <p:cNvPr id="4" name="TextBox 3">
            <a:extLst>
              <a:ext uri="{FF2B5EF4-FFF2-40B4-BE49-F238E27FC236}">
                <a16:creationId xmlns:a16="http://schemas.microsoft.com/office/drawing/2014/main" id="{1349F6F6-8C29-4D74-A6C7-9F50CDD353EC}"/>
              </a:ext>
            </a:extLst>
          </p:cNvPr>
          <p:cNvSpPr txBox="1"/>
          <p:nvPr/>
        </p:nvSpPr>
        <p:spPr>
          <a:xfrm>
            <a:off x="2265028" y="243281"/>
            <a:ext cx="3583032" cy="369332"/>
          </a:xfrm>
          <a:prstGeom prst="rect">
            <a:avLst/>
          </a:prstGeom>
          <a:noFill/>
        </p:spPr>
        <p:txBody>
          <a:bodyPr wrap="none" rtlCol="0">
            <a:spAutoFit/>
          </a:bodyPr>
          <a:lstStyle/>
          <a:p>
            <a:r>
              <a:rPr lang="en-US" dirty="0"/>
              <a:t>II. Data Analysis; San Francisco</a:t>
            </a:r>
          </a:p>
        </p:txBody>
      </p:sp>
      <p:pic>
        <p:nvPicPr>
          <p:cNvPr id="5" name="Picture 4">
            <a:extLst>
              <a:ext uri="{FF2B5EF4-FFF2-40B4-BE49-F238E27FC236}">
                <a16:creationId xmlns:a16="http://schemas.microsoft.com/office/drawing/2014/main" id="{40EA89A4-0EA3-492F-99A8-7BBB8678C02A}"/>
              </a:ext>
            </a:extLst>
          </p:cNvPr>
          <p:cNvPicPr/>
          <p:nvPr/>
        </p:nvPicPr>
        <p:blipFill>
          <a:blip r:embed="rId2"/>
          <a:stretch>
            <a:fillRect/>
          </a:stretch>
        </p:blipFill>
        <p:spPr>
          <a:xfrm>
            <a:off x="2385515" y="3028426"/>
            <a:ext cx="8805891" cy="1813863"/>
          </a:xfrm>
          <a:prstGeom prst="rect">
            <a:avLst/>
          </a:prstGeom>
        </p:spPr>
      </p:pic>
      <p:sp>
        <p:nvSpPr>
          <p:cNvPr id="6" name="Rectangle 5">
            <a:extLst>
              <a:ext uri="{FF2B5EF4-FFF2-40B4-BE49-F238E27FC236}">
                <a16:creationId xmlns:a16="http://schemas.microsoft.com/office/drawing/2014/main" id="{F5A1926D-3F03-4568-A017-E22422AD55D1}"/>
              </a:ext>
            </a:extLst>
          </p:cNvPr>
          <p:cNvSpPr/>
          <p:nvPr/>
        </p:nvSpPr>
        <p:spPr>
          <a:xfrm>
            <a:off x="3733101" y="3028426"/>
            <a:ext cx="635216" cy="181386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94A4554-0710-412A-A6CE-B2CC3F8E48B9}"/>
              </a:ext>
            </a:extLst>
          </p:cNvPr>
          <p:cNvSpPr txBox="1"/>
          <p:nvPr/>
        </p:nvSpPr>
        <p:spPr>
          <a:xfrm>
            <a:off x="3418135" y="4878225"/>
            <a:ext cx="4182291" cy="923330"/>
          </a:xfrm>
          <a:prstGeom prst="rect">
            <a:avLst/>
          </a:prstGeom>
          <a:noFill/>
        </p:spPr>
        <p:txBody>
          <a:bodyPr wrap="square" rtlCol="0">
            <a:spAutoFit/>
          </a:bodyPr>
          <a:lstStyle/>
          <a:p>
            <a:r>
              <a:rPr lang="en-US" dirty="0"/>
              <a:t>Cluster label from 0 to 4. </a:t>
            </a:r>
          </a:p>
          <a:p>
            <a:r>
              <a:rPr lang="en-US" dirty="0"/>
              <a:t>The same number means they are ‘similar’ neighborhoods.</a:t>
            </a:r>
          </a:p>
        </p:txBody>
      </p:sp>
    </p:spTree>
    <p:extLst>
      <p:ext uri="{BB962C8B-B14F-4D97-AF65-F5344CB8AC3E}">
        <p14:creationId xmlns:p14="http://schemas.microsoft.com/office/powerpoint/2010/main" val="289857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E19B-12E6-4B9B-8CB8-7C6B65C67F5A}"/>
              </a:ext>
            </a:extLst>
          </p:cNvPr>
          <p:cNvSpPr>
            <a:spLocks noGrp="1"/>
          </p:cNvSpPr>
          <p:nvPr>
            <p:ph type="title"/>
          </p:nvPr>
        </p:nvSpPr>
        <p:spPr/>
        <p:txBody>
          <a:bodyPr>
            <a:normAutofit/>
          </a:bodyPr>
          <a:lstStyle/>
          <a:p>
            <a:r>
              <a:rPr lang="en-US" dirty="0"/>
              <a:t>It is easy to see which category is popular from a bar graph.</a:t>
            </a:r>
          </a:p>
        </p:txBody>
      </p:sp>
      <p:sp>
        <p:nvSpPr>
          <p:cNvPr id="4" name="TextBox 3">
            <a:extLst>
              <a:ext uri="{FF2B5EF4-FFF2-40B4-BE49-F238E27FC236}">
                <a16:creationId xmlns:a16="http://schemas.microsoft.com/office/drawing/2014/main" id="{1D3C1D2E-28D6-479C-9C0E-F9463315829E}"/>
              </a:ext>
            </a:extLst>
          </p:cNvPr>
          <p:cNvSpPr txBox="1"/>
          <p:nvPr/>
        </p:nvSpPr>
        <p:spPr>
          <a:xfrm>
            <a:off x="2265028" y="243281"/>
            <a:ext cx="3583032" cy="369332"/>
          </a:xfrm>
          <a:prstGeom prst="rect">
            <a:avLst/>
          </a:prstGeom>
          <a:noFill/>
        </p:spPr>
        <p:txBody>
          <a:bodyPr wrap="none" rtlCol="0">
            <a:spAutoFit/>
          </a:bodyPr>
          <a:lstStyle/>
          <a:p>
            <a:r>
              <a:rPr lang="en-US" dirty="0"/>
              <a:t>II. Data Analysis; San Francisco</a:t>
            </a:r>
          </a:p>
        </p:txBody>
      </p:sp>
      <p:pic>
        <p:nvPicPr>
          <p:cNvPr id="5" name="Picture 4">
            <a:extLst>
              <a:ext uri="{FF2B5EF4-FFF2-40B4-BE49-F238E27FC236}">
                <a16:creationId xmlns:a16="http://schemas.microsoft.com/office/drawing/2014/main" id="{BA22E565-6097-49E1-BA39-C2DBA6DC0B0F}"/>
              </a:ext>
            </a:extLst>
          </p:cNvPr>
          <p:cNvPicPr/>
          <p:nvPr/>
        </p:nvPicPr>
        <p:blipFill>
          <a:blip r:embed="rId2"/>
          <a:stretch>
            <a:fillRect/>
          </a:stretch>
        </p:blipFill>
        <p:spPr>
          <a:xfrm>
            <a:off x="1719744" y="2380284"/>
            <a:ext cx="4589125" cy="2819401"/>
          </a:xfrm>
          <a:prstGeom prst="rect">
            <a:avLst/>
          </a:prstGeom>
        </p:spPr>
      </p:pic>
      <p:sp>
        <p:nvSpPr>
          <p:cNvPr id="6" name="TextBox 5">
            <a:extLst>
              <a:ext uri="{FF2B5EF4-FFF2-40B4-BE49-F238E27FC236}">
                <a16:creationId xmlns:a16="http://schemas.microsoft.com/office/drawing/2014/main" id="{D0B44019-3D1B-40AF-947C-6AD2517334CA}"/>
              </a:ext>
            </a:extLst>
          </p:cNvPr>
          <p:cNvSpPr txBox="1"/>
          <p:nvPr/>
        </p:nvSpPr>
        <p:spPr>
          <a:xfrm>
            <a:off x="1669833" y="2016633"/>
            <a:ext cx="1140056" cy="369332"/>
          </a:xfrm>
          <a:prstGeom prst="rect">
            <a:avLst/>
          </a:prstGeom>
          <a:noFill/>
        </p:spPr>
        <p:txBody>
          <a:bodyPr wrap="none" rtlCol="0">
            <a:spAutoFit/>
          </a:bodyPr>
          <a:lstStyle/>
          <a:p>
            <a:r>
              <a:rPr lang="en-US" dirty="0"/>
              <a:t>Cluster 0</a:t>
            </a:r>
          </a:p>
        </p:txBody>
      </p:sp>
      <p:pic>
        <p:nvPicPr>
          <p:cNvPr id="7" name="Picture 6">
            <a:extLst>
              <a:ext uri="{FF2B5EF4-FFF2-40B4-BE49-F238E27FC236}">
                <a16:creationId xmlns:a16="http://schemas.microsoft.com/office/drawing/2014/main" id="{2F167771-2EAF-43BB-B50D-A8523978E157}"/>
              </a:ext>
            </a:extLst>
          </p:cNvPr>
          <p:cNvPicPr/>
          <p:nvPr/>
        </p:nvPicPr>
        <p:blipFill>
          <a:blip r:embed="rId3"/>
          <a:stretch>
            <a:fillRect/>
          </a:stretch>
        </p:blipFill>
        <p:spPr>
          <a:xfrm>
            <a:off x="6453149" y="2355117"/>
            <a:ext cx="4830044" cy="3354806"/>
          </a:xfrm>
          <a:prstGeom prst="rect">
            <a:avLst/>
          </a:prstGeom>
        </p:spPr>
      </p:pic>
      <p:sp>
        <p:nvSpPr>
          <p:cNvPr id="8" name="TextBox 7">
            <a:extLst>
              <a:ext uri="{FF2B5EF4-FFF2-40B4-BE49-F238E27FC236}">
                <a16:creationId xmlns:a16="http://schemas.microsoft.com/office/drawing/2014/main" id="{F321888C-558E-43D4-A499-4E1323776252}"/>
              </a:ext>
            </a:extLst>
          </p:cNvPr>
          <p:cNvSpPr txBox="1"/>
          <p:nvPr/>
        </p:nvSpPr>
        <p:spPr>
          <a:xfrm>
            <a:off x="6595569" y="2016633"/>
            <a:ext cx="1140056" cy="369332"/>
          </a:xfrm>
          <a:prstGeom prst="rect">
            <a:avLst/>
          </a:prstGeom>
          <a:noFill/>
        </p:spPr>
        <p:txBody>
          <a:bodyPr wrap="none" rtlCol="0">
            <a:spAutoFit/>
          </a:bodyPr>
          <a:lstStyle/>
          <a:p>
            <a:r>
              <a:rPr lang="en-US" dirty="0"/>
              <a:t>Cluster 1</a:t>
            </a:r>
          </a:p>
        </p:txBody>
      </p:sp>
      <p:sp>
        <p:nvSpPr>
          <p:cNvPr id="9" name="TextBox 8">
            <a:extLst>
              <a:ext uri="{FF2B5EF4-FFF2-40B4-BE49-F238E27FC236}">
                <a16:creationId xmlns:a16="http://schemas.microsoft.com/office/drawing/2014/main" id="{30E52154-2463-4121-8A01-AAFE096160F5}"/>
              </a:ext>
            </a:extLst>
          </p:cNvPr>
          <p:cNvSpPr txBox="1"/>
          <p:nvPr/>
        </p:nvSpPr>
        <p:spPr>
          <a:xfrm>
            <a:off x="1854140" y="5386757"/>
            <a:ext cx="3565147" cy="646331"/>
          </a:xfrm>
          <a:prstGeom prst="rect">
            <a:avLst/>
          </a:prstGeom>
          <a:noFill/>
        </p:spPr>
        <p:txBody>
          <a:bodyPr wrap="square" rtlCol="0">
            <a:spAutoFit/>
          </a:bodyPr>
          <a:lstStyle/>
          <a:p>
            <a:r>
              <a:rPr lang="en-US" dirty="0"/>
              <a:t>East Asian foods (black) are the most popular in Cluster 0</a:t>
            </a:r>
          </a:p>
        </p:txBody>
      </p:sp>
      <p:cxnSp>
        <p:nvCxnSpPr>
          <p:cNvPr id="11" name="Straight Arrow Connector 10">
            <a:extLst>
              <a:ext uri="{FF2B5EF4-FFF2-40B4-BE49-F238E27FC236}">
                <a16:creationId xmlns:a16="http://schemas.microsoft.com/office/drawing/2014/main" id="{B9C4BAFE-0D95-4AD5-98A7-D34DA583933C}"/>
              </a:ext>
            </a:extLst>
          </p:cNvPr>
          <p:cNvCxnSpPr/>
          <p:nvPr/>
        </p:nvCxnSpPr>
        <p:spPr>
          <a:xfrm flipV="1">
            <a:off x="2533838" y="4690471"/>
            <a:ext cx="118173" cy="69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13230C-A53C-4C8B-A4E7-3AF8DF2C874D}"/>
              </a:ext>
            </a:extLst>
          </p:cNvPr>
          <p:cNvCxnSpPr/>
          <p:nvPr/>
        </p:nvCxnSpPr>
        <p:spPr>
          <a:xfrm flipV="1">
            <a:off x="2525086" y="4697835"/>
            <a:ext cx="1111627" cy="688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79CF2C8-AAB7-4895-ACC7-B99AC4EDBAFD}"/>
              </a:ext>
            </a:extLst>
          </p:cNvPr>
          <p:cNvCxnSpPr/>
          <p:nvPr/>
        </p:nvCxnSpPr>
        <p:spPr>
          <a:xfrm flipV="1">
            <a:off x="2533838" y="4764947"/>
            <a:ext cx="2189164" cy="62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C38B787-301F-48E6-AEA8-A8424386E6F5}"/>
              </a:ext>
            </a:extLst>
          </p:cNvPr>
          <p:cNvCxnSpPr/>
          <p:nvPr/>
        </p:nvCxnSpPr>
        <p:spPr>
          <a:xfrm flipV="1">
            <a:off x="2525086" y="4697835"/>
            <a:ext cx="3213766" cy="688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B6E66-0825-43C6-B0EB-336DECC85C6A}"/>
              </a:ext>
            </a:extLst>
          </p:cNvPr>
          <p:cNvSpPr txBox="1"/>
          <p:nvPr/>
        </p:nvSpPr>
        <p:spPr>
          <a:xfrm>
            <a:off x="6772715" y="5709922"/>
            <a:ext cx="5089318" cy="923330"/>
          </a:xfrm>
          <a:prstGeom prst="rect">
            <a:avLst/>
          </a:prstGeom>
          <a:noFill/>
        </p:spPr>
        <p:txBody>
          <a:bodyPr wrap="square" rtlCol="0">
            <a:spAutoFit/>
          </a:bodyPr>
          <a:lstStyle/>
          <a:p>
            <a:r>
              <a:rPr lang="en-US" dirty="0"/>
              <a:t>East Asian(black), South European(grey), North American(cyan) are almost equally popular in Cluster 1</a:t>
            </a:r>
          </a:p>
        </p:txBody>
      </p:sp>
    </p:spTree>
    <p:extLst>
      <p:ext uri="{BB962C8B-B14F-4D97-AF65-F5344CB8AC3E}">
        <p14:creationId xmlns:p14="http://schemas.microsoft.com/office/powerpoint/2010/main" val="775948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AAA3C-44C9-4A24-B3F3-4D7218A31D26}"/>
              </a:ext>
            </a:extLst>
          </p:cNvPr>
          <p:cNvSpPr>
            <a:spLocks noGrp="1"/>
          </p:cNvSpPr>
          <p:nvPr>
            <p:ph type="title"/>
          </p:nvPr>
        </p:nvSpPr>
        <p:spPr/>
        <p:txBody>
          <a:bodyPr/>
          <a:lstStyle/>
          <a:p>
            <a:r>
              <a:rPr lang="en-US" dirty="0"/>
              <a:t>It is easy to see which category is popular from a bar graph.</a:t>
            </a:r>
          </a:p>
        </p:txBody>
      </p:sp>
      <p:sp>
        <p:nvSpPr>
          <p:cNvPr id="4" name="TextBox 3">
            <a:extLst>
              <a:ext uri="{FF2B5EF4-FFF2-40B4-BE49-F238E27FC236}">
                <a16:creationId xmlns:a16="http://schemas.microsoft.com/office/drawing/2014/main" id="{8CBBBF6C-192D-4271-B172-06789EB88437}"/>
              </a:ext>
            </a:extLst>
          </p:cNvPr>
          <p:cNvSpPr txBox="1"/>
          <p:nvPr/>
        </p:nvSpPr>
        <p:spPr>
          <a:xfrm>
            <a:off x="2265028" y="243281"/>
            <a:ext cx="3583032" cy="369332"/>
          </a:xfrm>
          <a:prstGeom prst="rect">
            <a:avLst/>
          </a:prstGeom>
          <a:noFill/>
        </p:spPr>
        <p:txBody>
          <a:bodyPr wrap="none" rtlCol="0">
            <a:spAutoFit/>
          </a:bodyPr>
          <a:lstStyle/>
          <a:p>
            <a:r>
              <a:rPr lang="en-US" dirty="0"/>
              <a:t>II. Data Analysis; San Francisco</a:t>
            </a:r>
          </a:p>
        </p:txBody>
      </p:sp>
      <p:pic>
        <p:nvPicPr>
          <p:cNvPr id="6" name="Picture 5">
            <a:extLst>
              <a:ext uri="{FF2B5EF4-FFF2-40B4-BE49-F238E27FC236}">
                <a16:creationId xmlns:a16="http://schemas.microsoft.com/office/drawing/2014/main" id="{4B39671A-874C-4141-A232-0F679E7AB2A1}"/>
              </a:ext>
            </a:extLst>
          </p:cNvPr>
          <p:cNvPicPr/>
          <p:nvPr/>
        </p:nvPicPr>
        <p:blipFill>
          <a:blip r:embed="rId2"/>
          <a:stretch>
            <a:fillRect/>
          </a:stretch>
        </p:blipFill>
        <p:spPr>
          <a:xfrm>
            <a:off x="510914" y="2178051"/>
            <a:ext cx="3797300" cy="2536190"/>
          </a:xfrm>
          <a:prstGeom prst="rect">
            <a:avLst/>
          </a:prstGeom>
        </p:spPr>
      </p:pic>
      <p:pic>
        <p:nvPicPr>
          <p:cNvPr id="7" name="Picture 6">
            <a:extLst>
              <a:ext uri="{FF2B5EF4-FFF2-40B4-BE49-F238E27FC236}">
                <a16:creationId xmlns:a16="http://schemas.microsoft.com/office/drawing/2014/main" id="{80E083EB-1C7A-4D3C-8827-02951257DA10}"/>
              </a:ext>
            </a:extLst>
          </p:cNvPr>
          <p:cNvPicPr/>
          <p:nvPr/>
        </p:nvPicPr>
        <p:blipFill>
          <a:blip r:embed="rId3"/>
          <a:stretch>
            <a:fillRect/>
          </a:stretch>
        </p:blipFill>
        <p:spPr>
          <a:xfrm>
            <a:off x="4308214" y="2178051"/>
            <a:ext cx="3801110" cy="2774950"/>
          </a:xfrm>
          <a:prstGeom prst="rect">
            <a:avLst/>
          </a:prstGeom>
        </p:spPr>
      </p:pic>
      <p:pic>
        <p:nvPicPr>
          <p:cNvPr id="8" name="Picture 7">
            <a:extLst>
              <a:ext uri="{FF2B5EF4-FFF2-40B4-BE49-F238E27FC236}">
                <a16:creationId xmlns:a16="http://schemas.microsoft.com/office/drawing/2014/main" id="{2AC36BE7-277D-4276-805B-AAF0ABD288A8}"/>
              </a:ext>
            </a:extLst>
          </p:cNvPr>
          <p:cNvPicPr/>
          <p:nvPr/>
        </p:nvPicPr>
        <p:blipFill>
          <a:blip r:embed="rId4"/>
          <a:stretch>
            <a:fillRect/>
          </a:stretch>
        </p:blipFill>
        <p:spPr>
          <a:xfrm>
            <a:off x="8217484" y="2178051"/>
            <a:ext cx="3771265" cy="2425065"/>
          </a:xfrm>
          <a:prstGeom prst="rect">
            <a:avLst/>
          </a:prstGeom>
        </p:spPr>
      </p:pic>
      <p:sp>
        <p:nvSpPr>
          <p:cNvPr id="9" name="TextBox 8">
            <a:extLst>
              <a:ext uri="{FF2B5EF4-FFF2-40B4-BE49-F238E27FC236}">
                <a16:creationId xmlns:a16="http://schemas.microsoft.com/office/drawing/2014/main" id="{285CB27E-2BF9-46B4-A806-7890414FBEB1}"/>
              </a:ext>
            </a:extLst>
          </p:cNvPr>
          <p:cNvSpPr txBox="1"/>
          <p:nvPr/>
        </p:nvSpPr>
        <p:spPr>
          <a:xfrm>
            <a:off x="510914" y="1808719"/>
            <a:ext cx="1140056" cy="369332"/>
          </a:xfrm>
          <a:prstGeom prst="rect">
            <a:avLst/>
          </a:prstGeom>
          <a:noFill/>
        </p:spPr>
        <p:txBody>
          <a:bodyPr wrap="none" rtlCol="0">
            <a:spAutoFit/>
          </a:bodyPr>
          <a:lstStyle/>
          <a:p>
            <a:r>
              <a:rPr lang="en-US" dirty="0"/>
              <a:t>Cluster 2</a:t>
            </a:r>
          </a:p>
        </p:txBody>
      </p:sp>
      <p:sp>
        <p:nvSpPr>
          <p:cNvPr id="10" name="TextBox 9">
            <a:extLst>
              <a:ext uri="{FF2B5EF4-FFF2-40B4-BE49-F238E27FC236}">
                <a16:creationId xmlns:a16="http://schemas.microsoft.com/office/drawing/2014/main" id="{848DE19F-8E63-437D-A34F-D10A3CB45EBF}"/>
              </a:ext>
            </a:extLst>
          </p:cNvPr>
          <p:cNvSpPr txBox="1"/>
          <p:nvPr/>
        </p:nvSpPr>
        <p:spPr>
          <a:xfrm>
            <a:off x="4496780" y="1808719"/>
            <a:ext cx="1140056" cy="369332"/>
          </a:xfrm>
          <a:prstGeom prst="rect">
            <a:avLst/>
          </a:prstGeom>
          <a:noFill/>
        </p:spPr>
        <p:txBody>
          <a:bodyPr wrap="none" rtlCol="0">
            <a:spAutoFit/>
          </a:bodyPr>
          <a:lstStyle/>
          <a:p>
            <a:r>
              <a:rPr lang="en-US" dirty="0"/>
              <a:t>Cluster 3</a:t>
            </a:r>
          </a:p>
        </p:txBody>
      </p:sp>
      <p:sp>
        <p:nvSpPr>
          <p:cNvPr id="11" name="TextBox 10">
            <a:extLst>
              <a:ext uri="{FF2B5EF4-FFF2-40B4-BE49-F238E27FC236}">
                <a16:creationId xmlns:a16="http://schemas.microsoft.com/office/drawing/2014/main" id="{DF0ECE9C-E3BE-4418-B379-8208FE950530}"/>
              </a:ext>
            </a:extLst>
          </p:cNvPr>
          <p:cNvSpPr txBox="1"/>
          <p:nvPr/>
        </p:nvSpPr>
        <p:spPr>
          <a:xfrm>
            <a:off x="8417801" y="1808719"/>
            <a:ext cx="1140056" cy="369332"/>
          </a:xfrm>
          <a:prstGeom prst="rect">
            <a:avLst/>
          </a:prstGeom>
          <a:noFill/>
        </p:spPr>
        <p:txBody>
          <a:bodyPr wrap="none" rtlCol="0">
            <a:spAutoFit/>
          </a:bodyPr>
          <a:lstStyle/>
          <a:p>
            <a:r>
              <a:rPr lang="en-US" dirty="0"/>
              <a:t>Cluster 4</a:t>
            </a:r>
          </a:p>
        </p:txBody>
      </p:sp>
      <p:sp>
        <p:nvSpPr>
          <p:cNvPr id="13" name="Content Placeholder 2">
            <a:extLst>
              <a:ext uri="{FF2B5EF4-FFF2-40B4-BE49-F238E27FC236}">
                <a16:creationId xmlns:a16="http://schemas.microsoft.com/office/drawing/2014/main" id="{08213B25-3CEC-4B90-B246-C8620D81BED4}"/>
              </a:ext>
            </a:extLst>
          </p:cNvPr>
          <p:cNvSpPr>
            <a:spLocks noGrp="1"/>
          </p:cNvSpPr>
          <p:nvPr>
            <p:ph idx="1"/>
          </p:nvPr>
        </p:nvSpPr>
        <p:spPr>
          <a:xfrm>
            <a:off x="1690119" y="4982399"/>
            <a:ext cx="8915400" cy="1661719"/>
          </a:xfrm>
        </p:spPr>
        <p:txBody>
          <a:bodyPr>
            <a:normAutofit lnSpcReduction="10000"/>
          </a:bodyPr>
          <a:lstStyle/>
          <a:p>
            <a:r>
              <a:rPr lang="en-US" dirty="0"/>
              <a:t>Cluster 2: East Asian foods are much more popular than the others.</a:t>
            </a:r>
          </a:p>
          <a:p>
            <a:pPr lvl="1"/>
            <a:r>
              <a:rPr lang="en-US" dirty="0"/>
              <a:t>Compared to Cluster 0, the percentage of East Asian foods are much higher and it also has East European foods as well.</a:t>
            </a:r>
          </a:p>
          <a:p>
            <a:r>
              <a:rPr lang="en-US" dirty="0"/>
              <a:t>Cluster 3: More Latin American food(blue) compared to other categories.</a:t>
            </a:r>
          </a:p>
          <a:p>
            <a:r>
              <a:rPr lang="en-US" dirty="0"/>
              <a:t>Cluster 4: Latin American foods are the most popular ones. </a:t>
            </a:r>
          </a:p>
        </p:txBody>
      </p:sp>
    </p:spTree>
    <p:extLst>
      <p:ext uri="{BB962C8B-B14F-4D97-AF65-F5344CB8AC3E}">
        <p14:creationId xmlns:p14="http://schemas.microsoft.com/office/powerpoint/2010/main" val="2577033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D7EE-21CD-4D86-9377-204FCDBCAC38}"/>
              </a:ext>
            </a:extLst>
          </p:cNvPr>
          <p:cNvSpPr>
            <a:spLocks noGrp="1"/>
          </p:cNvSpPr>
          <p:nvPr>
            <p:ph type="title"/>
          </p:nvPr>
        </p:nvSpPr>
        <p:spPr>
          <a:xfrm>
            <a:off x="2009001" y="612613"/>
            <a:ext cx="9495611" cy="1280890"/>
          </a:xfrm>
        </p:spPr>
        <p:txBody>
          <a:bodyPr>
            <a:normAutofit fontScale="90000"/>
          </a:bodyPr>
          <a:lstStyle/>
          <a:p>
            <a:r>
              <a:rPr lang="en-US" dirty="0"/>
              <a:t>Map with cluster labels helps to geographically locate where those neighborhoods are.</a:t>
            </a:r>
          </a:p>
        </p:txBody>
      </p:sp>
      <p:graphicFrame>
        <p:nvGraphicFramePr>
          <p:cNvPr id="7" name="Table 7">
            <a:extLst>
              <a:ext uri="{FF2B5EF4-FFF2-40B4-BE49-F238E27FC236}">
                <a16:creationId xmlns:a16="http://schemas.microsoft.com/office/drawing/2014/main" id="{4BD39BC3-2FB7-413F-A5E9-6540C5AE4C54}"/>
              </a:ext>
            </a:extLst>
          </p:cNvPr>
          <p:cNvGraphicFramePr>
            <a:graphicFrameLocks noGrp="1"/>
          </p:cNvGraphicFramePr>
          <p:nvPr>
            <p:ph idx="1"/>
            <p:extLst>
              <p:ext uri="{D42A27DB-BD31-4B8C-83A1-F6EECF244321}">
                <p14:modId xmlns:p14="http://schemas.microsoft.com/office/powerpoint/2010/main" val="377576934"/>
              </p:ext>
            </p:extLst>
          </p:nvPr>
        </p:nvGraphicFramePr>
        <p:xfrm>
          <a:off x="1493240" y="1723460"/>
          <a:ext cx="1719744" cy="1841862"/>
        </p:xfrm>
        <a:graphic>
          <a:graphicData uri="http://schemas.openxmlformats.org/drawingml/2006/table">
            <a:tbl>
              <a:tblPr firstRow="1" bandRow="1">
                <a:tableStyleId>{5C22544A-7EE6-4342-B048-85BDC9FD1C3A}</a:tableStyleId>
              </a:tblPr>
              <a:tblGrid>
                <a:gridCol w="859872">
                  <a:extLst>
                    <a:ext uri="{9D8B030D-6E8A-4147-A177-3AD203B41FA5}">
                      <a16:colId xmlns:a16="http://schemas.microsoft.com/office/drawing/2014/main" val="2457791563"/>
                    </a:ext>
                  </a:extLst>
                </a:gridCol>
                <a:gridCol w="859872">
                  <a:extLst>
                    <a:ext uri="{9D8B030D-6E8A-4147-A177-3AD203B41FA5}">
                      <a16:colId xmlns:a16="http://schemas.microsoft.com/office/drawing/2014/main" val="1012826380"/>
                    </a:ext>
                  </a:extLst>
                </a:gridCol>
              </a:tblGrid>
              <a:tr h="306977">
                <a:tc>
                  <a:txBody>
                    <a:bodyPr/>
                    <a:lstStyle/>
                    <a:p>
                      <a:r>
                        <a:rPr lang="en-US" sz="1400" dirty="0"/>
                        <a:t>Cluster</a:t>
                      </a:r>
                    </a:p>
                  </a:txBody>
                  <a:tcPr/>
                </a:tc>
                <a:tc>
                  <a:txBody>
                    <a:bodyPr/>
                    <a:lstStyle/>
                    <a:p>
                      <a:r>
                        <a:rPr lang="en-US" sz="1400" dirty="0"/>
                        <a:t>Color</a:t>
                      </a:r>
                    </a:p>
                  </a:txBody>
                  <a:tcPr/>
                </a:tc>
                <a:extLst>
                  <a:ext uri="{0D108BD9-81ED-4DB2-BD59-A6C34878D82A}">
                    <a16:rowId xmlns:a16="http://schemas.microsoft.com/office/drawing/2014/main" val="2541858067"/>
                  </a:ext>
                </a:extLst>
              </a:tr>
              <a:tr h="306977">
                <a:tc>
                  <a:txBody>
                    <a:bodyPr/>
                    <a:lstStyle/>
                    <a:p>
                      <a:r>
                        <a:rPr lang="en-US" sz="1400" dirty="0"/>
                        <a:t>0</a:t>
                      </a:r>
                    </a:p>
                  </a:txBody>
                  <a:tcPr/>
                </a:tc>
                <a:tc>
                  <a:txBody>
                    <a:bodyPr/>
                    <a:lstStyle/>
                    <a:p>
                      <a:r>
                        <a:rPr lang="en-US" sz="1400" dirty="0"/>
                        <a:t>Black</a:t>
                      </a:r>
                    </a:p>
                  </a:txBody>
                  <a:tcPr/>
                </a:tc>
                <a:extLst>
                  <a:ext uri="{0D108BD9-81ED-4DB2-BD59-A6C34878D82A}">
                    <a16:rowId xmlns:a16="http://schemas.microsoft.com/office/drawing/2014/main" val="761424290"/>
                  </a:ext>
                </a:extLst>
              </a:tr>
              <a:tr h="306977">
                <a:tc>
                  <a:txBody>
                    <a:bodyPr/>
                    <a:lstStyle/>
                    <a:p>
                      <a:r>
                        <a:rPr lang="en-US" sz="1400" dirty="0"/>
                        <a:t>1</a:t>
                      </a:r>
                    </a:p>
                  </a:txBody>
                  <a:tcPr/>
                </a:tc>
                <a:tc>
                  <a:txBody>
                    <a:bodyPr/>
                    <a:lstStyle/>
                    <a:p>
                      <a:r>
                        <a:rPr lang="en-US" sz="1400" dirty="0"/>
                        <a:t>Red</a:t>
                      </a:r>
                    </a:p>
                  </a:txBody>
                  <a:tcPr/>
                </a:tc>
                <a:extLst>
                  <a:ext uri="{0D108BD9-81ED-4DB2-BD59-A6C34878D82A}">
                    <a16:rowId xmlns:a16="http://schemas.microsoft.com/office/drawing/2014/main" val="2446800400"/>
                  </a:ext>
                </a:extLst>
              </a:tr>
              <a:tr h="306977">
                <a:tc>
                  <a:txBody>
                    <a:bodyPr/>
                    <a:lstStyle/>
                    <a:p>
                      <a:r>
                        <a:rPr lang="en-US" sz="1400" dirty="0"/>
                        <a:t>2</a:t>
                      </a:r>
                    </a:p>
                  </a:txBody>
                  <a:tcPr/>
                </a:tc>
                <a:tc>
                  <a:txBody>
                    <a:bodyPr/>
                    <a:lstStyle/>
                    <a:p>
                      <a:r>
                        <a:rPr lang="en-US" sz="1400" dirty="0"/>
                        <a:t>Blue</a:t>
                      </a:r>
                    </a:p>
                  </a:txBody>
                  <a:tcPr/>
                </a:tc>
                <a:extLst>
                  <a:ext uri="{0D108BD9-81ED-4DB2-BD59-A6C34878D82A}">
                    <a16:rowId xmlns:a16="http://schemas.microsoft.com/office/drawing/2014/main" val="997603809"/>
                  </a:ext>
                </a:extLst>
              </a:tr>
              <a:tr h="306977">
                <a:tc>
                  <a:txBody>
                    <a:bodyPr/>
                    <a:lstStyle/>
                    <a:p>
                      <a:r>
                        <a:rPr lang="en-US" sz="1400" dirty="0"/>
                        <a:t>3</a:t>
                      </a:r>
                    </a:p>
                  </a:txBody>
                  <a:tcPr/>
                </a:tc>
                <a:tc>
                  <a:txBody>
                    <a:bodyPr/>
                    <a:lstStyle/>
                    <a:p>
                      <a:r>
                        <a:rPr lang="en-US" sz="1400" dirty="0"/>
                        <a:t>Green</a:t>
                      </a:r>
                    </a:p>
                  </a:txBody>
                  <a:tcPr/>
                </a:tc>
                <a:extLst>
                  <a:ext uri="{0D108BD9-81ED-4DB2-BD59-A6C34878D82A}">
                    <a16:rowId xmlns:a16="http://schemas.microsoft.com/office/drawing/2014/main" val="3035332323"/>
                  </a:ext>
                </a:extLst>
              </a:tr>
              <a:tr h="306977">
                <a:tc>
                  <a:txBody>
                    <a:bodyPr/>
                    <a:lstStyle/>
                    <a:p>
                      <a:r>
                        <a:rPr lang="en-US" sz="1400" dirty="0"/>
                        <a:t>4</a:t>
                      </a:r>
                    </a:p>
                  </a:txBody>
                  <a:tcPr/>
                </a:tc>
                <a:tc>
                  <a:txBody>
                    <a:bodyPr/>
                    <a:lstStyle/>
                    <a:p>
                      <a:r>
                        <a:rPr lang="en-US" sz="1400" dirty="0"/>
                        <a:t>Cyan</a:t>
                      </a:r>
                    </a:p>
                  </a:txBody>
                  <a:tcPr/>
                </a:tc>
                <a:extLst>
                  <a:ext uri="{0D108BD9-81ED-4DB2-BD59-A6C34878D82A}">
                    <a16:rowId xmlns:a16="http://schemas.microsoft.com/office/drawing/2014/main" val="3508846905"/>
                  </a:ext>
                </a:extLst>
              </a:tr>
            </a:tbl>
          </a:graphicData>
        </a:graphic>
      </p:graphicFrame>
      <p:sp>
        <p:nvSpPr>
          <p:cNvPr id="4" name="TextBox 3">
            <a:extLst>
              <a:ext uri="{FF2B5EF4-FFF2-40B4-BE49-F238E27FC236}">
                <a16:creationId xmlns:a16="http://schemas.microsoft.com/office/drawing/2014/main" id="{638DFD16-74BE-48B6-8E87-358752598CF8}"/>
              </a:ext>
            </a:extLst>
          </p:cNvPr>
          <p:cNvSpPr txBox="1"/>
          <p:nvPr/>
        </p:nvSpPr>
        <p:spPr>
          <a:xfrm>
            <a:off x="2265028" y="243281"/>
            <a:ext cx="3583032" cy="369332"/>
          </a:xfrm>
          <a:prstGeom prst="rect">
            <a:avLst/>
          </a:prstGeom>
          <a:noFill/>
        </p:spPr>
        <p:txBody>
          <a:bodyPr wrap="none" rtlCol="0">
            <a:spAutoFit/>
          </a:bodyPr>
          <a:lstStyle/>
          <a:p>
            <a:r>
              <a:rPr lang="en-US" dirty="0"/>
              <a:t>II. Data Analysis; San Francisco</a:t>
            </a:r>
          </a:p>
        </p:txBody>
      </p:sp>
      <p:pic>
        <p:nvPicPr>
          <p:cNvPr id="5" name="Picture 4">
            <a:extLst>
              <a:ext uri="{FF2B5EF4-FFF2-40B4-BE49-F238E27FC236}">
                <a16:creationId xmlns:a16="http://schemas.microsoft.com/office/drawing/2014/main" id="{5224528C-856D-4105-AE37-AEE3DEB0B439}"/>
              </a:ext>
            </a:extLst>
          </p:cNvPr>
          <p:cNvPicPr/>
          <p:nvPr/>
        </p:nvPicPr>
        <p:blipFill rotWithShape="1">
          <a:blip r:embed="rId2"/>
          <a:srcRect l="15429" r="29602"/>
          <a:stretch/>
        </p:blipFill>
        <p:spPr>
          <a:xfrm>
            <a:off x="3317683" y="1723460"/>
            <a:ext cx="3939976" cy="4521927"/>
          </a:xfrm>
          <a:prstGeom prst="rect">
            <a:avLst/>
          </a:prstGeom>
        </p:spPr>
      </p:pic>
      <p:sp>
        <p:nvSpPr>
          <p:cNvPr id="8" name="Content Placeholder 2">
            <a:extLst>
              <a:ext uri="{FF2B5EF4-FFF2-40B4-BE49-F238E27FC236}">
                <a16:creationId xmlns:a16="http://schemas.microsoft.com/office/drawing/2014/main" id="{EA9CA105-7DAD-4ADD-854F-1E7608D564AB}"/>
              </a:ext>
            </a:extLst>
          </p:cNvPr>
          <p:cNvSpPr txBox="1">
            <a:spLocks/>
          </p:cNvSpPr>
          <p:nvPr/>
        </p:nvSpPr>
        <p:spPr>
          <a:xfrm>
            <a:off x="7362358" y="1975564"/>
            <a:ext cx="4142253" cy="41877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In Cluster 0, 1, 2, East Asian foods are the most popular. These neighborhoods are distributed homogeneously across the city. </a:t>
            </a:r>
          </a:p>
          <a:p>
            <a:r>
              <a:rPr lang="en-US" dirty="0"/>
              <a:t>Blue dot is China town which has East Asian foods particularly more than the others.</a:t>
            </a:r>
          </a:p>
          <a:p>
            <a:r>
              <a:rPr lang="en-US" dirty="0"/>
              <a:t>Cyan dot is the Mission district, the center of Mexican culture. Latin American foods are the most popular.</a:t>
            </a:r>
          </a:p>
        </p:txBody>
      </p:sp>
    </p:spTree>
    <p:extLst>
      <p:ext uri="{BB962C8B-B14F-4D97-AF65-F5344CB8AC3E}">
        <p14:creationId xmlns:p14="http://schemas.microsoft.com/office/powerpoint/2010/main" val="12488242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239</TotalTime>
  <Words>1353</Words>
  <Application>Microsoft Office PowerPoint</Application>
  <PresentationFormat>Widescreen</PresentationFormat>
  <Paragraphs>146</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Wisp</vt:lpstr>
      <vt:lpstr>Similarity between San Francisco and Los Angeles - The battle of neighborhoods</vt:lpstr>
      <vt:lpstr>San Francisco and Los Angeles are culturally diverse.</vt:lpstr>
      <vt:lpstr>Venues are from Foursquare and a new label ‘Region’ was assigned to each restaurant.</vt:lpstr>
      <vt:lpstr>Folium map with marker clusters display where the individual restaurants are.</vt:lpstr>
      <vt:lpstr>Assigned a new label, Region, and count the number of restaurants in the category.</vt:lpstr>
      <vt:lpstr>K-Means clustering is useful to find similar neighborhoods.</vt:lpstr>
      <vt:lpstr>It is easy to see which category is popular from a bar graph.</vt:lpstr>
      <vt:lpstr>It is easy to see which category is popular from a bar graph.</vt:lpstr>
      <vt:lpstr>Map with cluster labels helps to geographically locate where those neighborhoods are.</vt:lpstr>
      <vt:lpstr>Now, let’s repeat the same analysis for Los Angeles. </vt:lpstr>
      <vt:lpstr>After data cleaning, K-means clustering was used to find the similar neighborhoods.</vt:lpstr>
      <vt:lpstr>Let’s take a closer look at each cluster.</vt:lpstr>
      <vt:lpstr>Let’s take a closer look at each cluster.</vt:lpstr>
      <vt:lpstr>East Asian and Latin American restaurants are distributed quite evenly.</vt:lpstr>
      <vt:lpstr>San Francisco and Los Angeles are diverse.</vt:lpstr>
      <vt:lpstr>By looking at the categories foods, we can get insights into the cultural diversity.</vt:lpstr>
      <vt:lpstr>Future improvement with the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dc:creator>
  <cp:lastModifiedBy>Cho</cp:lastModifiedBy>
  <cp:revision>11</cp:revision>
  <dcterms:created xsi:type="dcterms:W3CDTF">2021-05-03T17:31:08Z</dcterms:created>
  <dcterms:modified xsi:type="dcterms:W3CDTF">2021-05-03T21:30:24Z</dcterms:modified>
</cp:coreProperties>
</file>